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8" r:id="rId2"/>
    <p:sldId id="269" r:id="rId3"/>
    <p:sldId id="281" r:id="rId4"/>
    <p:sldId id="271" r:id="rId5"/>
    <p:sldId id="260" r:id="rId6"/>
    <p:sldId id="270" r:id="rId7"/>
    <p:sldId id="272" r:id="rId8"/>
    <p:sldId id="277" r:id="rId9"/>
    <p:sldId id="263" r:id="rId10"/>
    <p:sldId id="264" r:id="rId11"/>
    <p:sldId id="285" r:id="rId12"/>
    <p:sldId id="279" r:id="rId13"/>
    <p:sldId id="287" r:id="rId14"/>
    <p:sldId id="288" r:id="rId15"/>
    <p:sldId id="292" r:id="rId16"/>
    <p:sldId id="284" r:id="rId17"/>
    <p:sldId id="265" r:id="rId18"/>
    <p:sldId id="280" r:id="rId19"/>
    <p:sldId id="289" r:id="rId20"/>
    <p:sldId id="293" r:id="rId21"/>
    <p:sldId id="266" r:id="rId22"/>
    <p:sldId id="291" r:id="rId23"/>
    <p:sldId id="290" r:id="rId24"/>
    <p:sldId id="283" r:id="rId25"/>
    <p:sldId id="286" r:id="rId26"/>
    <p:sldId id="275" r:id="rId27"/>
    <p:sldId id="274" r:id="rId28"/>
    <p:sldId id="273" r:id="rId29"/>
    <p:sldId id="267" r:id="rId30"/>
    <p:sldId id="268" r:id="rId31"/>
    <p:sldId id="294" r:id="rId32"/>
    <p:sldId id="295" r:id="rId33"/>
  </p:sldIdLst>
  <p:sldSz cx="10156825" cy="5715000"/>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131313"/>
    <a:srgbClr val="151515"/>
    <a:srgbClr val="242424"/>
    <a:srgbClr val="2E2E2E"/>
    <a:srgbClr val="5C5C5C"/>
    <a:srgbClr val="3A3A3A"/>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7" autoAdjust="0"/>
    <p:restoredTop sz="94660"/>
  </p:normalViewPr>
  <p:slideViewPr>
    <p:cSldViewPr>
      <p:cViewPr>
        <p:scale>
          <a:sx n="73" d="100"/>
          <a:sy n="73" d="100"/>
        </p:scale>
        <p:origin x="-269" y="941"/>
      </p:cViewPr>
      <p:guideLst>
        <p:guide orient="horz" pos="1800"/>
        <p:guide pos="319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1774825"/>
            <a:ext cx="8632825" cy="1225550"/>
          </a:xfrm>
        </p:spPr>
        <p:txBody>
          <a:bodyPr/>
          <a:lstStyle/>
          <a:p>
            <a:r>
              <a:rPr lang="ru-RU"/>
              <a:t>Образец заголовка</a:t>
            </a:r>
          </a:p>
        </p:txBody>
      </p:sp>
      <p:sp>
        <p:nvSpPr>
          <p:cNvPr id="3" name="Подзаголовок 2"/>
          <p:cNvSpPr>
            <a:spLocks noGrp="1"/>
          </p:cNvSpPr>
          <p:nvPr>
            <p:ph type="subTitle" idx="1"/>
          </p:nvPr>
        </p:nvSpPr>
        <p:spPr>
          <a:xfrm>
            <a:off x="1524000" y="3238500"/>
            <a:ext cx="7108825"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61E812F4-9739-477E-9949-B03E1181C05B}" type="datetimeFigureOut">
              <a:rPr lang="ru-RU"/>
              <a:pPr>
                <a:defRPr/>
              </a:pPr>
              <a:t>23.01.2019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3B13B8E-BE11-47CA-A650-475505119B2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E7AB9BD-303A-4110-B574-362658464EE0}" type="datetimeFigureOut">
              <a:rPr lang="ru-RU"/>
              <a:pPr>
                <a:defRPr/>
              </a:pPr>
              <a:t>23.01.2019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D5BE82-637D-478E-901E-0E79C3E1ABD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4413" y="228600"/>
            <a:ext cx="2284412" cy="48768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08000" y="228600"/>
            <a:ext cx="6704013" cy="4876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7A988D1-4FC6-4DE1-9970-473D0EACE10A}" type="datetimeFigureOut">
              <a:rPr lang="ru-RU"/>
              <a:pPr>
                <a:defRPr/>
              </a:pPr>
              <a:t>23.01.2019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3B714F-0B11-447D-87C0-66D0B57BA0F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5905A47-E9C0-4DA6-8E4C-307F812DA759}" type="datetimeFigureOut">
              <a:rPr lang="ru-RU"/>
              <a:pPr>
                <a:defRPr/>
              </a:pPr>
              <a:t>23.01.2019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82EBAE-3A0F-4AF0-83F3-96890880B8C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688" y="3671888"/>
            <a:ext cx="8634412" cy="113506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801688" y="2422525"/>
            <a:ext cx="8634412"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BFB34D61-3F8C-4948-8F72-C701F25C2D54}" type="datetimeFigureOut">
              <a:rPr lang="ru-RU"/>
              <a:pPr>
                <a:defRPr/>
              </a:pPr>
              <a:t>23.01.2019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A5E4ED-36D6-4E20-8FE2-9B9751A5D33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08000" y="1333500"/>
            <a:ext cx="4494213"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154613" y="1333500"/>
            <a:ext cx="4494212"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pPr>
              <a:defRPr/>
            </a:pPr>
            <a:fld id="{8332E7E5-A601-4DB3-8BF1-8EF445E86693}" type="datetimeFigureOut">
              <a:rPr lang="ru-RU"/>
              <a:pPr>
                <a:defRPr/>
              </a:pPr>
              <a:t>23.01.2019</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50D6BC63-DA7F-41E4-8E79-10B4A39E67F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08000" y="1279525"/>
            <a:ext cx="4487863"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508000" y="1812925"/>
            <a:ext cx="4487863"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159375" y="1279525"/>
            <a:ext cx="4489450"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159375" y="1812925"/>
            <a:ext cx="4489450"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pPr>
              <a:defRPr/>
            </a:pPr>
            <a:fld id="{614FB464-2348-4E4A-87C4-A9CA88035D8C}" type="datetimeFigureOut">
              <a:rPr lang="ru-RU"/>
              <a:pPr>
                <a:defRPr/>
              </a:pPr>
              <a:t>23.01.2019</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E54F2B0F-9826-4B4C-849C-11BD6B60219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pPr>
              <a:defRPr/>
            </a:pPr>
            <a:fld id="{19825C73-1FD1-4DD1-B74A-7A44674FE67C}" type="datetimeFigureOut">
              <a:rPr lang="ru-RU"/>
              <a:pPr>
                <a:defRPr/>
              </a:pPr>
              <a:t>23.01.2019</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8536C9E-BDBB-4707-9E65-26949A98846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6F93FB6C-4CC2-4140-93BF-80A4F803061F}" type="datetimeFigureOut">
              <a:rPr lang="ru-RU"/>
              <a:pPr>
                <a:defRPr/>
              </a:pPr>
              <a:t>23.01.2019</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8F99E59F-BC7E-4844-A95C-92E2137CF35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227013"/>
            <a:ext cx="3341688" cy="968375"/>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970338" y="227013"/>
            <a:ext cx="5678487"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08000" y="1195388"/>
            <a:ext cx="3341688"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1C0C959F-CB6D-4CCE-8FF7-AF7F99D9D137}" type="datetimeFigureOut">
              <a:rPr lang="ru-RU"/>
              <a:pPr>
                <a:defRPr/>
              </a:pPr>
              <a:t>23.01.2019</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1652DD0E-B2AA-4028-8902-8D7A3842519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0725" y="4000500"/>
            <a:ext cx="6094413" cy="473075"/>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90725" y="511175"/>
            <a:ext cx="6094413"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90725" y="4473575"/>
            <a:ext cx="6094413"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88735441-572F-4FF2-B7BE-25E2D6D71FAA}" type="datetimeFigureOut">
              <a:rPr lang="ru-RU"/>
              <a:pPr>
                <a:defRPr/>
              </a:pPr>
              <a:t>23.01.2019</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AA7830B1-36C3-4C19-87E1-43ACDA26314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r="-31"/>
          </a:stretch>
        </a:blipFill>
        <a:effectLst/>
      </p:bgPr>
    </p:bg>
    <p:spTree>
      <p:nvGrpSpPr>
        <p:cNvPr id="1" name=""/>
        <p:cNvGrpSpPr/>
        <p:nvPr/>
      </p:nvGrpSpPr>
      <p:grpSpPr>
        <a:xfrm>
          <a:off x="0" y="0"/>
          <a:ext cx="0" cy="0"/>
          <a:chOff x="0" y="0"/>
          <a:chExt cx="0" cy="0"/>
        </a:xfrm>
      </p:grpSpPr>
      <p:sp>
        <p:nvSpPr>
          <p:cNvPr id="33794" name="Заголовок 1"/>
          <p:cNvSpPr>
            <a:spLocks noGrp="1"/>
          </p:cNvSpPr>
          <p:nvPr>
            <p:ph type="title"/>
          </p:nvPr>
        </p:nvSpPr>
        <p:spPr bwMode="auto">
          <a:xfrm>
            <a:off x="508000" y="228600"/>
            <a:ext cx="9140825"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3795" name="Текст 2"/>
          <p:cNvSpPr>
            <a:spLocks noGrp="1"/>
          </p:cNvSpPr>
          <p:nvPr>
            <p:ph type="body" idx="1"/>
          </p:nvPr>
        </p:nvSpPr>
        <p:spPr bwMode="auto">
          <a:xfrm>
            <a:off x="508000" y="1333500"/>
            <a:ext cx="9140825"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508000" y="5297488"/>
            <a:ext cx="2370138" cy="303212"/>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5694414D-FDE2-4A2F-A1EF-CF4DC50F6B4A}" type="datetimeFigureOut">
              <a:rPr lang="ru-RU"/>
              <a:pPr>
                <a:defRPr/>
              </a:pPr>
              <a:t>23.01.2019</a:t>
            </a:fld>
            <a:endParaRPr lang="ru-RU"/>
          </a:p>
        </p:txBody>
      </p:sp>
      <p:sp>
        <p:nvSpPr>
          <p:cNvPr id="5" name="Нижний колонтитул 4"/>
          <p:cNvSpPr>
            <a:spLocks noGrp="1"/>
          </p:cNvSpPr>
          <p:nvPr>
            <p:ph type="ftr" sz="quarter" idx="3"/>
          </p:nvPr>
        </p:nvSpPr>
        <p:spPr>
          <a:xfrm>
            <a:off x="3470275" y="5297488"/>
            <a:ext cx="3216275" cy="30321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7278688" y="5297488"/>
            <a:ext cx="2370137" cy="303212"/>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cs typeface="+mn-cs"/>
              </a:defRPr>
            </a:lvl1pPr>
          </a:lstStyle>
          <a:p>
            <a:pPr>
              <a:defRPr/>
            </a:pPr>
            <a:fld id="{CCAE4A08-6E6C-4B40-8403-E01C447317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r="-31"/>
          </a:stretch>
        </a:blipFill>
        <a:effectLst/>
      </p:bgPr>
    </p:bg>
    <p:spTree>
      <p:nvGrpSpPr>
        <p:cNvPr id="1" name=""/>
        <p:cNvGrpSpPr/>
        <p:nvPr/>
      </p:nvGrpSpPr>
      <p:grpSpPr>
        <a:xfrm>
          <a:off x="0" y="0"/>
          <a:ext cx="0" cy="0"/>
          <a:chOff x="0" y="0"/>
          <a:chExt cx="0" cy="0"/>
        </a:xfrm>
      </p:grpSpPr>
      <p:sp>
        <p:nvSpPr>
          <p:cNvPr id="13329" name="Text Box 17"/>
          <p:cNvSpPr txBox="1">
            <a:spLocks noChangeArrowheads="1"/>
          </p:cNvSpPr>
          <p:nvPr/>
        </p:nvSpPr>
        <p:spPr bwMode="auto">
          <a:xfrm>
            <a:off x="1838052" y="265112"/>
            <a:ext cx="5688632" cy="584775"/>
          </a:xfrm>
          <a:prstGeom prst="rect">
            <a:avLst/>
          </a:prstGeom>
          <a:noFill/>
          <a:ln w="9525">
            <a:noFill/>
            <a:miter lim="800000"/>
            <a:headEnd/>
            <a:tailEnd/>
          </a:ln>
          <a:effectLst/>
        </p:spPr>
        <p:txBody>
          <a:bodyPr wrap="square">
            <a:spAutoFit/>
          </a:bodyPr>
          <a:lstStyle/>
          <a:p>
            <a:pPr algn="ctr"/>
            <a:r>
              <a:rPr lang="ru-RU" sz="1600" b="1" dirty="0"/>
              <a:t>Ростовское </a:t>
            </a:r>
            <a:r>
              <a:rPr lang="ru-RU" sz="1600" b="1" dirty="0" smtClean="0"/>
              <a:t>областное </a:t>
            </a:r>
            <a:r>
              <a:rPr lang="ru-RU" sz="1600" b="1" dirty="0"/>
              <a:t>общество </a:t>
            </a:r>
            <a:r>
              <a:rPr lang="ru-RU" sz="1600" b="1" dirty="0" smtClean="0"/>
              <a:t>«</a:t>
            </a:r>
            <a:r>
              <a:rPr lang="ru-RU" sz="1600" b="1" dirty="0"/>
              <a:t>Донской краевед» – </a:t>
            </a:r>
            <a:endParaRPr lang="ru-RU" sz="1600" b="1" dirty="0" smtClean="0"/>
          </a:p>
          <a:p>
            <a:pPr algn="ctr"/>
            <a:r>
              <a:rPr lang="ru-RU" sz="1600" b="1" dirty="0" smtClean="0"/>
              <a:t>10-лет </a:t>
            </a:r>
            <a:r>
              <a:rPr lang="ru-RU" sz="1600" b="1" dirty="0"/>
              <a:t>в составе Союза краеведов России</a:t>
            </a:r>
          </a:p>
        </p:txBody>
      </p:sp>
      <p:sp>
        <p:nvSpPr>
          <p:cNvPr id="13331" name="Text Box 19"/>
          <p:cNvSpPr txBox="1">
            <a:spLocks noChangeArrowheads="1"/>
          </p:cNvSpPr>
          <p:nvPr/>
        </p:nvSpPr>
        <p:spPr bwMode="auto">
          <a:xfrm>
            <a:off x="2119312" y="3505572"/>
            <a:ext cx="6775523" cy="707886"/>
          </a:xfrm>
          <a:prstGeom prst="rect">
            <a:avLst/>
          </a:prstGeom>
          <a:noFill/>
          <a:ln w="9525">
            <a:noFill/>
            <a:miter lim="800000"/>
            <a:headEnd/>
            <a:tailEnd/>
          </a:ln>
          <a:effectLst/>
        </p:spPr>
        <p:txBody>
          <a:bodyPr wrap="square">
            <a:spAutoFit/>
          </a:bodyPr>
          <a:lstStyle/>
          <a:p>
            <a:r>
              <a:rPr lang="ru-RU" sz="4000" i="1" dirty="0">
                <a:solidFill>
                  <a:srgbClr val="0000CC"/>
                </a:solidFill>
              </a:rPr>
              <a:t>К 20-летию издания</a:t>
            </a:r>
          </a:p>
        </p:txBody>
      </p:sp>
      <p:pic>
        <p:nvPicPr>
          <p:cNvPr id="13332" name="Picture 20" descr="rostov1"/>
          <p:cNvPicPr>
            <a:picLocks noChangeAspect="1" noChangeArrowheads="1"/>
          </p:cNvPicPr>
          <p:nvPr/>
        </p:nvPicPr>
        <p:blipFill>
          <a:blip r:embed="rId3" cstate="print"/>
          <a:srcRect/>
          <a:stretch>
            <a:fillRect/>
          </a:stretch>
        </p:blipFill>
        <p:spPr bwMode="auto">
          <a:xfrm>
            <a:off x="0" y="265212"/>
            <a:ext cx="911119" cy="1094008"/>
          </a:xfrm>
          <a:prstGeom prst="rect">
            <a:avLst/>
          </a:prstGeom>
          <a:noFill/>
        </p:spPr>
      </p:pic>
      <p:pic>
        <p:nvPicPr>
          <p:cNvPr id="13333" name="Picture 21" descr="tag"/>
          <p:cNvPicPr>
            <a:picLocks noChangeAspect="1" noChangeArrowheads="1"/>
          </p:cNvPicPr>
          <p:nvPr/>
        </p:nvPicPr>
        <p:blipFill>
          <a:blip r:embed="rId4" cstate="print"/>
          <a:srcRect/>
          <a:stretch>
            <a:fillRect/>
          </a:stretch>
        </p:blipFill>
        <p:spPr bwMode="auto">
          <a:xfrm>
            <a:off x="973956" y="337220"/>
            <a:ext cx="818012" cy="921094"/>
          </a:xfrm>
          <a:prstGeom prst="rect">
            <a:avLst/>
          </a:prstGeom>
          <a:noFill/>
        </p:spPr>
      </p:pic>
      <p:pic>
        <p:nvPicPr>
          <p:cNvPr id="13334" name="Picture 22" descr="библио1"/>
          <p:cNvPicPr>
            <a:picLocks noChangeAspect="1" noChangeArrowheads="1"/>
          </p:cNvPicPr>
          <p:nvPr/>
        </p:nvPicPr>
        <p:blipFill>
          <a:blip r:embed="rId5" cstate="print"/>
          <a:srcRect/>
          <a:stretch>
            <a:fillRect/>
          </a:stretch>
        </p:blipFill>
        <p:spPr bwMode="auto">
          <a:xfrm>
            <a:off x="8869206" y="265212"/>
            <a:ext cx="1287619" cy="944254"/>
          </a:xfrm>
          <a:prstGeom prst="rect">
            <a:avLst/>
          </a:prstGeom>
          <a:noFill/>
        </p:spPr>
      </p:pic>
      <p:pic>
        <p:nvPicPr>
          <p:cNvPr id="13335" name="Picture 23" descr="крае1"/>
          <p:cNvPicPr>
            <a:picLocks noChangeAspect="1" noChangeArrowheads="1"/>
          </p:cNvPicPr>
          <p:nvPr/>
        </p:nvPicPr>
        <p:blipFill>
          <a:blip r:embed="rId6" cstate="print"/>
          <a:srcRect/>
          <a:stretch>
            <a:fillRect/>
          </a:stretch>
        </p:blipFill>
        <p:spPr bwMode="auto">
          <a:xfrm>
            <a:off x="7598692" y="193204"/>
            <a:ext cx="1383305" cy="10374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39738" y="1223963"/>
            <a:ext cx="2660650" cy="579437"/>
          </a:xfrm>
          <a:prstGeom prst="rect">
            <a:avLst/>
          </a:prstGeom>
          <a:noFill/>
          <a:ln w="9525">
            <a:noFill/>
            <a:miter lim="800000"/>
            <a:headEnd/>
            <a:tailEnd/>
          </a:ln>
          <a:effectLst/>
        </p:spPr>
        <p:txBody>
          <a:bodyPr wrap="none">
            <a:spAutoFit/>
          </a:bodyPr>
          <a:lstStyle/>
          <a:p>
            <a:r>
              <a:rPr lang="ru-RU" sz="3200" dirty="0">
                <a:solidFill>
                  <a:schemeClr val="tx2"/>
                </a:solidFill>
              </a:rPr>
              <a:t>Презентации</a:t>
            </a:r>
          </a:p>
        </p:txBody>
      </p:sp>
      <p:pic>
        <p:nvPicPr>
          <p:cNvPr id="4098" name="Picture 2" descr="C:\Users\user\Documents\ВЫСТУПЛЕНИЯ\slide0012_image039.jpg"/>
          <p:cNvPicPr>
            <a:picLocks noChangeAspect="1" noChangeArrowheads="1"/>
          </p:cNvPicPr>
          <p:nvPr/>
        </p:nvPicPr>
        <p:blipFill>
          <a:blip r:embed="rId2" cstate="print"/>
          <a:srcRect/>
          <a:stretch>
            <a:fillRect/>
          </a:stretch>
        </p:blipFill>
        <p:spPr bwMode="auto">
          <a:xfrm>
            <a:off x="397894" y="1921403"/>
            <a:ext cx="4817642" cy="3214158"/>
          </a:xfrm>
          <a:prstGeom prst="rect">
            <a:avLst/>
          </a:prstGeom>
          <a:noFill/>
        </p:spPr>
      </p:pic>
      <p:pic>
        <p:nvPicPr>
          <p:cNvPr id="4101" name="Picture 5" descr="C:\Users\user\Documents\ВЫСТУПЛЕНИЯ\slide0014_image053.jpg"/>
          <p:cNvPicPr>
            <a:picLocks noChangeArrowheads="1"/>
          </p:cNvPicPr>
          <p:nvPr/>
        </p:nvPicPr>
        <p:blipFill>
          <a:blip r:embed="rId3" cstate="print"/>
          <a:srcRect/>
          <a:stretch>
            <a:fillRect/>
          </a:stretch>
        </p:blipFill>
        <p:spPr bwMode="auto">
          <a:xfrm>
            <a:off x="5510460" y="1201316"/>
            <a:ext cx="4361605" cy="35272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39738" y="1223963"/>
            <a:ext cx="2660650" cy="579437"/>
          </a:xfrm>
          <a:prstGeom prst="rect">
            <a:avLst/>
          </a:prstGeom>
          <a:noFill/>
          <a:ln w="9525">
            <a:noFill/>
            <a:miter lim="800000"/>
            <a:headEnd/>
            <a:tailEnd/>
          </a:ln>
          <a:effectLst/>
        </p:spPr>
        <p:txBody>
          <a:bodyPr wrap="none">
            <a:spAutoFit/>
          </a:bodyPr>
          <a:lstStyle/>
          <a:p>
            <a:r>
              <a:rPr lang="ru-RU" sz="3200" dirty="0">
                <a:solidFill>
                  <a:schemeClr val="tx2"/>
                </a:solidFill>
              </a:rPr>
              <a:t>Презентации</a:t>
            </a:r>
          </a:p>
        </p:txBody>
      </p:sp>
      <p:pic>
        <p:nvPicPr>
          <p:cNvPr id="4099" name="Picture 3" descr="C:\Users\user\Documents\ВЫСТУПЛЕНИЯ\slide0014_image063.jpg"/>
          <p:cNvPicPr>
            <a:picLocks noChangeAspect="1" noChangeArrowheads="1"/>
          </p:cNvPicPr>
          <p:nvPr/>
        </p:nvPicPr>
        <p:blipFill>
          <a:blip r:embed="rId2" cstate="print"/>
          <a:srcRect/>
          <a:stretch>
            <a:fillRect/>
          </a:stretch>
        </p:blipFill>
        <p:spPr bwMode="auto">
          <a:xfrm>
            <a:off x="5582462" y="2137418"/>
            <a:ext cx="4561193" cy="303834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39738" y="1223963"/>
            <a:ext cx="2660650" cy="579437"/>
          </a:xfrm>
          <a:prstGeom prst="rect">
            <a:avLst/>
          </a:prstGeom>
          <a:noFill/>
          <a:ln w="9525">
            <a:noFill/>
            <a:miter lim="800000"/>
            <a:headEnd/>
            <a:tailEnd/>
          </a:ln>
          <a:effectLst/>
        </p:spPr>
        <p:txBody>
          <a:bodyPr wrap="none">
            <a:spAutoFit/>
          </a:bodyPr>
          <a:lstStyle/>
          <a:p>
            <a:r>
              <a:rPr lang="ru-RU" sz="3200" dirty="0">
                <a:solidFill>
                  <a:schemeClr val="tx2"/>
                </a:solidFill>
              </a:rPr>
              <a:t>Презентации</a:t>
            </a:r>
          </a:p>
        </p:txBody>
      </p:sp>
      <p:pic>
        <p:nvPicPr>
          <p:cNvPr id="4100" name="Picture 4" descr="C:\Users\user\Documents\ВЫСТУПЛЕНИЯ\slide0012_image041.jpg"/>
          <p:cNvPicPr>
            <a:picLocks noChangeAspect="1" noChangeArrowheads="1"/>
          </p:cNvPicPr>
          <p:nvPr/>
        </p:nvPicPr>
        <p:blipFill>
          <a:blip r:embed="rId2" cstate="print"/>
          <a:srcRect/>
          <a:stretch>
            <a:fillRect/>
          </a:stretch>
        </p:blipFill>
        <p:spPr bwMode="auto">
          <a:xfrm>
            <a:off x="5006404" y="1057300"/>
            <a:ext cx="4896544" cy="3672408"/>
          </a:xfrm>
          <a:prstGeom prst="rect">
            <a:avLst/>
          </a:prstGeom>
          <a:noFill/>
        </p:spPr>
      </p:pic>
      <p:pic>
        <p:nvPicPr>
          <p:cNvPr id="5122" name="Picture 2" descr="C:\Users\user\Documents\ВЫСТУПЛЕНИЯ\slide0012_image045.jpg"/>
          <p:cNvPicPr>
            <a:picLocks noChangeAspect="1" noChangeArrowheads="1"/>
          </p:cNvPicPr>
          <p:nvPr/>
        </p:nvPicPr>
        <p:blipFill>
          <a:blip r:embed="rId3" cstate="print"/>
          <a:srcRect/>
          <a:stretch>
            <a:fillRect/>
          </a:stretch>
        </p:blipFill>
        <p:spPr bwMode="auto">
          <a:xfrm>
            <a:off x="253876" y="2353444"/>
            <a:ext cx="4553837" cy="30383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39738" y="1223963"/>
            <a:ext cx="6603154" cy="461665"/>
          </a:xfrm>
          <a:prstGeom prst="rect">
            <a:avLst/>
          </a:prstGeom>
          <a:noFill/>
          <a:ln w="9525">
            <a:noFill/>
            <a:miter lim="800000"/>
            <a:headEnd/>
            <a:tailEnd/>
          </a:ln>
          <a:effectLst/>
        </p:spPr>
        <p:txBody>
          <a:bodyPr wrap="none">
            <a:spAutoFit/>
          </a:bodyPr>
          <a:lstStyle/>
          <a:p>
            <a:r>
              <a:rPr lang="ru-RU" sz="2400" dirty="0" smtClean="0">
                <a:solidFill>
                  <a:schemeClr val="tx2"/>
                </a:solidFill>
              </a:rPr>
              <a:t>РЕДАКЦИОННОЙ КОЛЛЕГИИ ЗА РАБОТОЙ</a:t>
            </a:r>
            <a:endParaRPr lang="ru-RU" sz="2400" dirty="0">
              <a:solidFill>
                <a:schemeClr val="tx2"/>
              </a:solidFill>
            </a:endParaRPr>
          </a:p>
        </p:txBody>
      </p:sp>
      <p:sp>
        <p:nvSpPr>
          <p:cNvPr id="41987" name="Text Box 3"/>
          <p:cNvSpPr txBox="1">
            <a:spLocks noChangeArrowheads="1"/>
          </p:cNvSpPr>
          <p:nvPr/>
        </p:nvSpPr>
        <p:spPr bwMode="auto">
          <a:xfrm>
            <a:off x="397892" y="1993901"/>
            <a:ext cx="648072" cy="923330"/>
          </a:xfrm>
          <a:prstGeom prst="rect">
            <a:avLst/>
          </a:prstGeom>
          <a:noFill/>
          <a:ln w="9525">
            <a:noFill/>
            <a:miter lim="800000"/>
            <a:headEnd/>
            <a:tailEnd/>
          </a:ln>
          <a:effectLst/>
        </p:spPr>
        <p:txBody>
          <a:bodyPr wrap="square">
            <a:spAutoFit/>
          </a:bodyPr>
          <a:lstStyle/>
          <a:p>
            <a:pPr algn="just"/>
            <a:r>
              <a:rPr lang="ru-RU" dirty="0">
                <a:latin typeface="Times New Roman" pitchFamily="18" charset="0"/>
              </a:rPr>
              <a:t> </a:t>
            </a:r>
            <a:r>
              <a:rPr lang="ru-RU" b="1" dirty="0" smtClean="0"/>
              <a:t> </a:t>
            </a:r>
            <a:r>
              <a:rPr lang="ru-RU" dirty="0" smtClean="0"/>
              <a:t> </a:t>
            </a:r>
          </a:p>
          <a:p>
            <a:r>
              <a:rPr lang="ru-RU" b="1" i="1" dirty="0" smtClean="0"/>
              <a:t> </a:t>
            </a:r>
            <a:endParaRPr lang="ru-RU" dirty="0" smtClean="0"/>
          </a:p>
          <a:p>
            <a:r>
              <a:rPr lang="ru-RU" b="1" dirty="0" smtClean="0"/>
              <a:t> </a:t>
            </a:r>
            <a:endParaRPr lang="ru-RU" dirty="0" smtClean="0"/>
          </a:p>
        </p:txBody>
      </p:sp>
      <p:pic>
        <p:nvPicPr>
          <p:cNvPr id="3074" name="Picture 2" descr="C:\Users\user\Documents\ВЫСТУПЛЕНИЯ\slide0007_image030.jpg"/>
          <p:cNvPicPr>
            <a:picLocks noChangeAspect="1" noChangeArrowheads="1"/>
          </p:cNvPicPr>
          <p:nvPr/>
        </p:nvPicPr>
        <p:blipFill>
          <a:blip r:embed="rId2" cstate="print"/>
          <a:srcRect/>
          <a:stretch>
            <a:fillRect/>
          </a:stretch>
        </p:blipFill>
        <p:spPr bwMode="auto">
          <a:xfrm>
            <a:off x="397890" y="1849387"/>
            <a:ext cx="4422704" cy="2953677"/>
          </a:xfrm>
          <a:prstGeom prst="rect">
            <a:avLst/>
          </a:prstGeom>
          <a:noFill/>
        </p:spPr>
      </p:pic>
      <p:pic>
        <p:nvPicPr>
          <p:cNvPr id="3075" name="Picture 3" descr="C:\Users\user\Documents\ВЫСТУПЛЕНИЯ\slide0007_image036.jpg"/>
          <p:cNvPicPr>
            <a:picLocks noChangeAspect="1" noChangeArrowheads="1"/>
          </p:cNvPicPr>
          <p:nvPr/>
        </p:nvPicPr>
        <p:blipFill>
          <a:blip r:embed="rId3" cstate="print"/>
          <a:srcRect/>
          <a:stretch>
            <a:fillRect/>
          </a:stretch>
        </p:blipFill>
        <p:spPr bwMode="auto">
          <a:xfrm>
            <a:off x="5294437" y="2281436"/>
            <a:ext cx="4048713" cy="30383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cuments\ВЫСТУПЛЕНИЯ\DSCN2545.JPG"/>
          <p:cNvPicPr>
            <a:picLocks noChangeAspect="1" noChangeArrowheads="1"/>
          </p:cNvPicPr>
          <p:nvPr/>
        </p:nvPicPr>
        <p:blipFill>
          <a:blip r:embed="rId2" cstate="print"/>
          <a:srcRect/>
          <a:stretch>
            <a:fillRect/>
          </a:stretch>
        </p:blipFill>
        <p:spPr bwMode="auto">
          <a:xfrm>
            <a:off x="469900" y="1201316"/>
            <a:ext cx="5602986" cy="42012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924" y="1921396"/>
            <a:ext cx="8280920" cy="3046988"/>
          </a:xfrm>
          <a:prstGeom prst="rect">
            <a:avLst/>
          </a:prstGeom>
        </p:spPr>
        <p:txBody>
          <a:bodyPr wrap="square">
            <a:spAutoFit/>
          </a:bodyPr>
          <a:lstStyle/>
          <a:p>
            <a:pPr>
              <a:buFont typeface="Arial" pitchFamily="34" charset="0"/>
              <a:buChar char="•"/>
            </a:pPr>
            <a:r>
              <a:rPr lang="ru-RU" sz="3200" dirty="0" smtClean="0">
                <a:solidFill>
                  <a:schemeClr val="tx2"/>
                </a:solidFill>
              </a:rPr>
              <a:t>Статьи и очерки </a:t>
            </a:r>
          </a:p>
          <a:p>
            <a:pPr lvl="1">
              <a:buFont typeface="Arial" pitchFamily="34" charset="0"/>
              <a:buChar char="•"/>
            </a:pPr>
            <a:r>
              <a:rPr lang="ru-RU" sz="3200" dirty="0" smtClean="0">
                <a:solidFill>
                  <a:schemeClr val="tx2"/>
                </a:solidFill>
              </a:rPr>
              <a:t>имена и даты </a:t>
            </a:r>
          </a:p>
          <a:p>
            <a:pPr lvl="2">
              <a:buFont typeface="Arial" pitchFamily="34" charset="0"/>
              <a:buChar char="•"/>
            </a:pPr>
            <a:r>
              <a:rPr lang="ru-RU" sz="3200" dirty="0" smtClean="0">
                <a:solidFill>
                  <a:schemeClr val="tx2"/>
                </a:solidFill>
              </a:rPr>
              <a:t>воспоминания </a:t>
            </a:r>
          </a:p>
          <a:p>
            <a:pPr marL="1339850" lvl="4">
              <a:buFont typeface="Arial" pitchFamily="34" charset="0"/>
              <a:buChar char="•"/>
            </a:pPr>
            <a:r>
              <a:rPr lang="ru-RU" sz="3200" dirty="0" smtClean="0">
                <a:solidFill>
                  <a:schemeClr val="tx2"/>
                </a:solidFill>
              </a:rPr>
              <a:t>архив</a:t>
            </a:r>
          </a:p>
          <a:p>
            <a:pPr lvl="4">
              <a:buFont typeface="Arial" pitchFamily="34" charset="0"/>
              <a:buChar char="•"/>
            </a:pPr>
            <a:r>
              <a:rPr lang="ru-RU" sz="3200" dirty="0" smtClean="0">
                <a:solidFill>
                  <a:schemeClr val="tx2"/>
                </a:solidFill>
              </a:rPr>
              <a:t> литературная страница</a:t>
            </a:r>
          </a:p>
          <a:p>
            <a:pPr lvl="5">
              <a:buFont typeface="Arial" pitchFamily="34" charset="0"/>
              <a:buChar char="•"/>
            </a:pPr>
            <a:r>
              <a:rPr lang="ru-RU" sz="3200" dirty="0" smtClean="0">
                <a:solidFill>
                  <a:schemeClr val="tx2"/>
                </a:solidFill>
              </a:rPr>
              <a:t> библиография</a:t>
            </a:r>
            <a:endParaRPr lang="ru-RU" sz="3200" dirty="0">
              <a:solidFill>
                <a:schemeClr val="tx2"/>
              </a:solidFill>
            </a:endParaRPr>
          </a:p>
        </p:txBody>
      </p:sp>
      <p:sp>
        <p:nvSpPr>
          <p:cNvPr id="4" name="Прямоугольник 3"/>
          <p:cNvSpPr/>
          <p:nvPr/>
        </p:nvSpPr>
        <p:spPr>
          <a:xfrm>
            <a:off x="181868" y="1345332"/>
            <a:ext cx="3816424" cy="369332"/>
          </a:xfrm>
          <a:prstGeom prst="rect">
            <a:avLst/>
          </a:prstGeom>
        </p:spPr>
        <p:txBody>
          <a:bodyPr wrap="square">
            <a:spAutoFit/>
          </a:bodyPr>
          <a:lstStyle/>
          <a:p>
            <a:r>
              <a:rPr lang="ru-RU" dirty="0" smtClean="0">
                <a:solidFill>
                  <a:schemeClr val="tx2"/>
                </a:solidFill>
              </a:rPr>
              <a:t>Основные разделы (рубрики) </a:t>
            </a:r>
            <a:endParaRPr lang="ru-RU"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C:\Users\user\Downloads\вехи таганрога.jpg"/>
          <p:cNvPicPr>
            <a:picLocks noChangeAspect="1" noChangeArrowheads="1"/>
          </p:cNvPicPr>
          <p:nvPr/>
        </p:nvPicPr>
        <p:blipFill>
          <a:blip r:embed="rId2" cstate="print"/>
          <a:srcRect/>
          <a:stretch>
            <a:fillRect/>
          </a:stretch>
        </p:blipFill>
        <p:spPr bwMode="auto">
          <a:xfrm>
            <a:off x="5006404" y="530424"/>
            <a:ext cx="4968551" cy="51845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39738" y="1223963"/>
            <a:ext cx="1779587" cy="579437"/>
          </a:xfrm>
          <a:prstGeom prst="rect">
            <a:avLst/>
          </a:prstGeom>
          <a:noFill/>
          <a:ln w="9525">
            <a:noFill/>
            <a:miter lim="800000"/>
            <a:headEnd/>
            <a:tailEnd/>
          </a:ln>
          <a:effectLst/>
        </p:spPr>
        <p:txBody>
          <a:bodyPr wrap="none">
            <a:spAutoFit/>
          </a:bodyPr>
          <a:lstStyle/>
          <a:p>
            <a:r>
              <a:rPr lang="ru-RU" sz="3200"/>
              <a:t>Выпуски</a:t>
            </a:r>
          </a:p>
        </p:txBody>
      </p:sp>
      <p:sp>
        <p:nvSpPr>
          <p:cNvPr id="40963" name="Text Box 3"/>
          <p:cNvSpPr txBox="1">
            <a:spLocks noChangeArrowheads="1"/>
          </p:cNvSpPr>
          <p:nvPr/>
        </p:nvSpPr>
        <p:spPr bwMode="auto">
          <a:xfrm>
            <a:off x="2486124" y="2281436"/>
            <a:ext cx="1728192" cy="1569660"/>
          </a:xfrm>
          <a:prstGeom prst="rect">
            <a:avLst/>
          </a:prstGeom>
          <a:noFill/>
          <a:ln w="9525">
            <a:noFill/>
            <a:miter lim="800000"/>
            <a:headEnd/>
            <a:tailEnd/>
          </a:ln>
          <a:effectLst/>
        </p:spPr>
        <p:txBody>
          <a:bodyPr wrap="square">
            <a:spAutoFit/>
          </a:bodyPr>
          <a:lstStyle/>
          <a:p>
            <a:pPr algn="ctr">
              <a:spcBef>
                <a:spcPct val="50000"/>
              </a:spcBef>
            </a:pPr>
            <a:r>
              <a:rPr lang="ru-RU" sz="2400" b="1" dirty="0" smtClean="0">
                <a:latin typeface="Times New Roman" pitchFamily="18" charset="0"/>
              </a:rPr>
              <a:t>1-й номер альманаха или 20 лет спустя</a:t>
            </a:r>
            <a:endParaRPr lang="ru-RU" sz="2400" b="1" dirty="0">
              <a:latin typeface="Times New Roman" pitchFamily="18" charset="0"/>
            </a:endParaRPr>
          </a:p>
        </p:txBody>
      </p:sp>
      <p:pic>
        <p:nvPicPr>
          <p:cNvPr id="7170" name="Picture 2" descr="C:\Users\user\Documents\ВЫСТУПЛЕНИЯ\slide0009_image099.jpg"/>
          <p:cNvPicPr>
            <a:picLocks noChangeAspect="1" noChangeArrowheads="1"/>
          </p:cNvPicPr>
          <p:nvPr/>
        </p:nvPicPr>
        <p:blipFill>
          <a:blip r:embed="rId2" cstate="print"/>
          <a:srcRect/>
          <a:stretch>
            <a:fillRect/>
          </a:stretch>
        </p:blipFill>
        <p:spPr bwMode="auto">
          <a:xfrm>
            <a:off x="325882" y="1993404"/>
            <a:ext cx="2208110" cy="3005716"/>
          </a:xfrm>
          <a:prstGeom prst="rect">
            <a:avLst/>
          </a:prstGeom>
          <a:noFill/>
        </p:spPr>
      </p:pic>
      <p:pic>
        <p:nvPicPr>
          <p:cNvPr id="7171" name="Picture 3" descr="C:\Users\user\Documents\ВЫСТУПЛЕНИЯ\slide0009_image100.jpg"/>
          <p:cNvPicPr>
            <a:picLocks noChangeAspect="1" noChangeArrowheads="1"/>
          </p:cNvPicPr>
          <p:nvPr/>
        </p:nvPicPr>
        <p:blipFill>
          <a:blip r:embed="rId3" cstate="print"/>
          <a:srcRect/>
          <a:stretch>
            <a:fillRect/>
          </a:stretch>
        </p:blipFill>
        <p:spPr bwMode="auto">
          <a:xfrm>
            <a:off x="5222428" y="985292"/>
            <a:ext cx="1093788" cy="1487487"/>
          </a:xfrm>
          <a:prstGeom prst="rect">
            <a:avLst/>
          </a:prstGeom>
          <a:noFill/>
        </p:spPr>
      </p:pic>
      <p:pic>
        <p:nvPicPr>
          <p:cNvPr id="7172" name="Picture 4" descr="C:\Users\user\Documents\ВЫСТУПЛЕНИЯ\slide0009_image104.jpg"/>
          <p:cNvPicPr>
            <a:picLocks noChangeAspect="1" noChangeArrowheads="1"/>
          </p:cNvPicPr>
          <p:nvPr/>
        </p:nvPicPr>
        <p:blipFill>
          <a:blip r:embed="rId4" cstate="print"/>
          <a:srcRect/>
          <a:stretch>
            <a:fillRect/>
          </a:stretch>
        </p:blipFill>
        <p:spPr bwMode="auto">
          <a:xfrm>
            <a:off x="5438452" y="3577580"/>
            <a:ext cx="960438" cy="1397000"/>
          </a:xfrm>
          <a:prstGeom prst="rect">
            <a:avLst/>
          </a:prstGeom>
          <a:noFill/>
        </p:spPr>
      </p:pic>
      <p:pic>
        <p:nvPicPr>
          <p:cNvPr id="7173" name="Picture 5" descr="C:\Users\user\Documents\ВЫСТУПЛЕНИЯ\slide0009_image105.jpg"/>
          <p:cNvPicPr>
            <a:picLocks noChangeAspect="1" noChangeArrowheads="1"/>
          </p:cNvPicPr>
          <p:nvPr/>
        </p:nvPicPr>
        <p:blipFill>
          <a:blip r:embed="rId5" cstate="print"/>
          <a:srcRect/>
          <a:stretch>
            <a:fillRect/>
          </a:stretch>
        </p:blipFill>
        <p:spPr bwMode="auto">
          <a:xfrm>
            <a:off x="6518572" y="3001516"/>
            <a:ext cx="952500" cy="1397000"/>
          </a:xfrm>
          <a:prstGeom prst="rect">
            <a:avLst/>
          </a:prstGeom>
          <a:noFill/>
        </p:spPr>
      </p:pic>
      <p:pic>
        <p:nvPicPr>
          <p:cNvPr id="7174" name="Picture 6" descr="C:\Users\user\Documents\ВЫСТУПЛЕНИЯ\slide0009_image106.jpg"/>
          <p:cNvPicPr>
            <a:picLocks noChangeAspect="1" noChangeArrowheads="1"/>
          </p:cNvPicPr>
          <p:nvPr/>
        </p:nvPicPr>
        <p:blipFill>
          <a:blip r:embed="rId6" cstate="print"/>
          <a:srcRect/>
          <a:stretch>
            <a:fillRect/>
          </a:stretch>
        </p:blipFill>
        <p:spPr bwMode="auto">
          <a:xfrm>
            <a:off x="7598692" y="2713484"/>
            <a:ext cx="942975" cy="1397000"/>
          </a:xfrm>
          <a:prstGeom prst="rect">
            <a:avLst/>
          </a:prstGeom>
          <a:noFill/>
        </p:spPr>
      </p:pic>
      <p:pic>
        <p:nvPicPr>
          <p:cNvPr id="7175" name="Picture 7" descr="C:\Users\user\Documents\ВЫСТУПЛЕНИЯ\slide0009_image107.jpg"/>
          <p:cNvPicPr>
            <a:picLocks noChangeAspect="1" noChangeArrowheads="1"/>
          </p:cNvPicPr>
          <p:nvPr/>
        </p:nvPicPr>
        <p:blipFill>
          <a:blip r:embed="rId7" cstate="print"/>
          <a:srcRect/>
          <a:stretch>
            <a:fillRect/>
          </a:stretch>
        </p:blipFill>
        <p:spPr bwMode="auto">
          <a:xfrm>
            <a:off x="8750820" y="2929508"/>
            <a:ext cx="960438" cy="1397000"/>
          </a:xfrm>
          <a:prstGeom prst="rect">
            <a:avLst/>
          </a:prstGeom>
          <a:noFill/>
        </p:spPr>
      </p:pic>
      <p:pic>
        <p:nvPicPr>
          <p:cNvPr id="7176" name="Picture 8" descr="C:\Users\user\Documents\ВЫСТУПЛЕНИЯ\slide0009_image097.jpg"/>
          <p:cNvPicPr>
            <a:picLocks noChangeAspect="1" noChangeArrowheads="1"/>
          </p:cNvPicPr>
          <p:nvPr/>
        </p:nvPicPr>
        <p:blipFill>
          <a:blip r:embed="rId8" cstate="print"/>
          <a:srcRect/>
          <a:stretch>
            <a:fillRect/>
          </a:stretch>
        </p:blipFill>
        <p:spPr bwMode="auto">
          <a:xfrm>
            <a:off x="7670700" y="1057300"/>
            <a:ext cx="901700" cy="1330325"/>
          </a:xfrm>
          <a:prstGeom prst="rect">
            <a:avLst/>
          </a:prstGeom>
          <a:noFill/>
        </p:spPr>
      </p:pic>
      <p:pic>
        <p:nvPicPr>
          <p:cNvPr id="7177" name="Picture 9" descr="C:\Users\user\Documents\ВЫСТУПЛЕНИЯ\slide0009_image098.jpg"/>
          <p:cNvPicPr>
            <a:picLocks noChangeAspect="1" noChangeArrowheads="1"/>
          </p:cNvPicPr>
          <p:nvPr/>
        </p:nvPicPr>
        <p:blipFill>
          <a:blip r:embed="rId9" cstate="print"/>
          <a:srcRect/>
          <a:stretch>
            <a:fillRect/>
          </a:stretch>
        </p:blipFill>
        <p:spPr bwMode="auto">
          <a:xfrm>
            <a:off x="8678812" y="1129308"/>
            <a:ext cx="901700" cy="1330325"/>
          </a:xfrm>
          <a:prstGeom prst="rect">
            <a:avLst/>
          </a:prstGeom>
          <a:noFill/>
        </p:spPr>
      </p:pic>
      <p:pic>
        <p:nvPicPr>
          <p:cNvPr id="7178" name="Picture 10" descr="C:\Users\user\Documents\ВЫСТУПЛЕНИЯ\slide0009_image103.jpg"/>
          <p:cNvPicPr>
            <a:picLocks noChangeAspect="1" noChangeArrowheads="1"/>
          </p:cNvPicPr>
          <p:nvPr/>
        </p:nvPicPr>
        <p:blipFill>
          <a:blip r:embed="rId10" cstate="print"/>
          <a:srcRect/>
          <a:stretch>
            <a:fillRect/>
          </a:stretch>
        </p:blipFill>
        <p:spPr bwMode="auto">
          <a:xfrm>
            <a:off x="4430340" y="4081636"/>
            <a:ext cx="930275" cy="1420813"/>
          </a:xfrm>
          <a:prstGeom prst="rect">
            <a:avLst/>
          </a:prstGeom>
          <a:noFill/>
        </p:spPr>
      </p:pic>
      <p:pic>
        <p:nvPicPr>
          <p:cNvPr id="7179" name="Picture 11" descr="C:\Users\user\Documents\ВЫСТУПЛЕНИЯ\slide0009_image102.jpg"/>
          <p:cNvPicPr>
            <a:picLocks noChangeAspect="1" noChangeArrowheads="1"/>
          </p:cNvPicPr>
          <p:nvPr/>
        </p:nvPicPr>
        <p:blipFill>
          <a:blip r:embed="rId11" cstate="print"/>
          <a:srcRect/>
          <a:stretch>
            <a:fillRect/>
          </a:stretch>
        </p:blipFill>
        <p:spPr bwMode="auto">
          <a:xfrm>
            <a:off x="6446564" y="985292"/>
            <a:ext cx="1122362" cy="1487487"/>
          </a:xfrm>
          <a:prstGeom prst="rect">
            <a:avLst/>
          </a:prstGeom>
          <a:noFill/>
        </p:spPr>
      </p:pic>
      <p:pic>
        <p:nvPicPr>
          <p:cNvPr id="7180" name="Picture 12" descr="C:\Users\user\Documents\ВЫСТУПЛЕНИЯ\slide0009_image101.jpg"/>
          <p:cNvPicPr>
            <a:picLocks noChangeAspect="1" noChangeArrowheads="1"/>
          </p:cNvPicPr>
          <p:nvPr/>
        </p:nvPicPr>
        <p:blipFill>
          <a:blip r:embed="rId12" cstate="print"/>
          <a:srcRect/>
          <a:stretch>
            <a:fillRect/>
          </a:stretch>
        </p:blipFill>
        <p:spPr bwMode="auto">
          <a:xfrm>
            <a:off x="4070300" y="985292"/>
            <a:ext cx="1093788" cy="14874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638252" y="1993900"/>
            <a:ext cx="6192688" cy="1015663"/>
          </a:xfrm>
          <a:prstGeom prst="rect">
            <a:avLst/>
          </a:prstGeom>
          <a:noFill/>
          <a:ln w="9525">
            <a:noFill/>
            <a:miter lim="800000"/>
            <a:headEnd/>
            <a:tailEnd/>
          </a:ln>
          <a:effectLst/>
        </p:spPr>
        <p:txBody>
          <a:bodyPr wrap="square">
            <a:spAutoFit/>
          </a:bodyPr>
          <a:lstStyle/>
          <a:p>
            <a:pPr algn="ctr">
              <a:spcBef>
                <a:spcPct val="50000"/>
              </a:spcBef>
            </a:pPr>
            <a:r>
              <a:rPr lang="ru-RU" sz="2400" b="1" i="1" dirty="0" smtClean="0">
                <a:solidFill>
                  <a:schemeClr val="tx2"/>
                </a:solidFill>
                <a:latin typeface="Arial" pitchFamily="34" charset="0"/>
                <a:cs typeface="Arial" pitchFamily="34" charset="0"/>
              </a:rPr>
              <a:t>Есть выпуски, которые  делаешь </a:t>
            </a:r>
          </a:p>
          <a:p>
            <a:pPr algn="ctr">
              <a:spcBef>
                <a:spcPct val="50000"/>
              </a:spcBef>
            </a:pPr>
            <a:r>
              <a:rPr lang="ru-RU" sz="2400" b="1" i="1" dirty="0" smtClean="0">
                <a:solidFill>
                  <a:schemeClr val="tx2"/>
                </a:solidFill>
                <a:latin typeface="Arial" pitchFamily="34" charset="0"/>
                <a:cs typeface="Arial" pitchFamily="34" charset="0"/>
              </a:rPr>
              <a:t>с особым удовольствием</a:t>
            </a:r>
            <a:endParaRPr lang="ru-RU" sz="2400" b="1" i="1" dirty="0">
              <a:solidFill>
                <a:schemeClr val="tx2"/>
              </a:solidFill>
              <a:latin typeface="Arial" pitchFamily="34" charset="0"/>
              <a:cs typeface="Arial" pitchFamily="34" charset="0"/>
            </a:endParaRPr>
          </a:p>
        </p:txBody>
      </p:sp>
      <p:pic>
        <p:nvPicPr>
          <p:cNvPr id="4" name="Picture 13" descr="C:\Users\user\Pictures\ВЕХИ ТАГАНРОГА\DSCN0374.JPG"/>
          <p:cNvPicPr>
            <a:picLocks noChangeAspect="1" noChangeArrowheads="1"/>
          </p:cNvPicPr>
          <p:nvPr/>
        </p:nvPicPr>
        <p:blipFill>
          <a:blip r:embed="rId2" cstate="print"/>
          <a:srcRect/>
          <a:stretch>
            <a:fillRect/>
          </a:stretch>
        </p:blipFill>
        <p:spPr bwMode="auto">
          <a:xfrm>
            <a:off x="325885" y="985296"/>
            <a:ext cx="2685426" cy="406218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638252" y="1993900"/>
            <a:ext cx="6192688" cy="1384995"/>
          </a:xfrm>
          <a:prstGeom prst="rect">
            <a:avLst/>
          </a:prstGeom>
          <a:noFill/>
          <a:ln w="9525">
            <a:noFill/>
            <a:miter lim="800000"/>
            <a:headEnd/>
            <a:tailEnd/>
          </a:ln>
          <a:effectLst/>
        </p:spPr>
        <p:txBody>
          <a:bodyPr wrap="square">
            <a:spAutoFit/>
          </a:bodyPr>
          <a:lstStyle/>
          <a:p>
            <a:pPr lvl="0" algn="ctr">
              <a:spcBef>
                <a:spcPct val="50000"/>
              </a:spcBef>
            </a:pPr>
            <a:r>
              <a:rPr lang="ru-RU" sz="2400" b="1" i="1" dirty="0" smtClean="0">
                <a:solidFill>
                  <a:schemeClr val="tx2"/>
                </a:solidFill>
              </a:rPr>
              <a:t>Особое место  занимают выпуски, о знаменитых земляках.</a:t>
            </a:r>
          </a:p>
          <a:p>
            <a:pPr lvl="0" algn="ctr">
              <a:spcBef>
                <a:spcPct val="50000"/>
              </a:spcBef>
            </a:pPr>
            <a:r>
              <a:rPr lang="ru-RU" sz="2400" b="1" dirty="0" smtClean="0">
                <a:solidFill>
                  <a:schemeClr val="tx2"/>
                </a:solidFill>
              </a:rPr>
              <a:t>Своими гордимся!</a:t>
            </a:r>
            <a:endParaRPr lang="ru-RU" sz="2400" b="1" i="1" dirty="0" smtClean="0">
              <a:solidFill>
                <a:schemeClr val="tx2"/>
              </a:solidFill>
            </a:endParaRPr>
          </a:p>
        </p:txBody>
      </p:sp>
      <p:pic>
        <p:nvPicPr>
          <p:cNvPr id="7169" name="Picture 1" descr="C:\Users\user\Documents\ВЫСТУПЛЕНИЯ\slide0009_image100.jpg"/>
          <p:cNvPicPr>
            <a:picLocks noChangeAspect="1" noChangeArrowheads="1"/>
          </p:cNvPicPr>
          <p:nvPr/>
        </p:nvPicPr>
        <p:blipFill>
          <a:blip r:embed="rId2" cstate="print"/>
          <a:srcRect/>
          <a:stretch>
            <a:fillRect/>
          </a:stretch>
        </p:blipFill>
        <p:spPr bwMode="auto">
          <a:xfrm>
            <a:off x="541883" y="1489341"/>
            <a:ext cx="2700016" cy="3675306"/>
          </a:xfrm>
          <a:prstGeom prst="rect">
            <a:avLst/>
          </a:prstGeom>
          <a:noFill/>
        </p:spPr>
      </p:pic>
      <p:sp>
        <p:nvSpPr>
          <p:cNvPr id="7170" name="Rectangle 2"/>
          <p:cNvSpPr>
            <a:spLocks noChangeArrowheads="1"/>
          </p:cNvSpPr>
          <p:nvPr/>
        </p:nvSpPr>
        <p:spPr bwMode="auto">
          <a:xfrm>
            <a:off x="0" y="0"/>
            <a:ext cx="10156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своими гордимся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r="-31"/>
          </a:stretch>
        </a:blipFill>
        <a:effectLst/>
      </p:bgPr>
    </p:bg>
    <p:spTree>
      <p:nvGrpSpPr>
        <p:cNvPr id="1" name=""/>
        <p:cNvGrpSpPr/>
        <p:nvPr/>
      </p:nvGrpSpPr>
      <p:grpSpPr>
        <a:xfrm>
          <a:off x="0" y="0"/>
          <a:ext cx="0" cy="0"/>
          <a:chOff x="0" y="0"/>
          <a:chExt cx="0" cy="0"/>
        </a:xfrm>
      </p:grpSpPr>
      <p:pic>
        <p:nvPicPr>
          <p:cNvPr id="48136" name="Picture 8" descr="kaz1"/>
          <p:cNvPicPr>
            <a:picLocks noChangeAspect="1" noChangeArrowheads="1"/>
          </p:cNvPicPr>
          <p:nvPr/>
        </p:nvPicPr>
        <p:blipFill>
          <a:blip r:embed="rId3" cstate="print"/>
          <a:srcRect/>
          <a:stretch>
            <a:fillRect/>
          </a:stretch>
        </p:blipFill>
        <p:spPr bwMode="auto">
          <a:xfrm>
            <a:off x="3494236" y="4729708"/>
            <a:ext cx="3453605" cy="604531"/>
          </a:xfrm>
          <a:prstGeom prst="rect">
            <a:avLst/>
          </a:prstGeom>
          <a:noFill/>
        </p:spPr>
      </p:pic>
      <p:pic>
        <p:nvPicPr>
          <p:cNvPr id="48137" name="Picture 9" descr="lib"/>
          <p:cNvPicPr>
            <a:picLocks noChangeAspect="1" noChangeArrowheads="1"/>
          </p:cNvPicPr>
          <p:nvPr/>
        </p:nvPicPr>
        <p:blipFill>
          <a:blip r:embed="rId4" cstate="print"/>
          <a:srcRect/>
          <a:stretch>
            <a:fillRect/>
          </a:stretch>
        </p:blipFill>
        <p:spPr bwMode="auto">
          <a:xfrm>
            <a:off x="7526684" y="4369668"/>
            <a:ext cx="1310476" cy="1225143"/>
          </a:xfrm>
          <a:prstGeom prst="rect">
            <a:avLst/>
          </a:prstGeom>
          <a:noFill/>
        </p:spPr>
      </p:pic>
      <p:pic>
        <p:nvPicPr>
          <p:cNvPr id="48138" name="Picture 10" descr="tag2"/>
          <p:cNvPicPr>
            <a:picLocks noChangeAspect="1" noChangeArrowheads="1"/>
          </p:cNvPicPr>
          <p:nvPr/>
        </p:nvPicPr>
        <p:blipFill>
          <a:blip r:embed="rId5" cstate="print"/>
          <a:srcRect/>
          <a:stretch>
            <a:fillRect/>
          </a:stretch>
        </p:blipFill>
        <p:spPr bwMode="auto">
          <a:xfrm>
            <a:off x="1117972" y="4369668"/>
            <a:ext cx="1787198" cy="1137859"/>
          </a:xfrm>
          <a:prstGeom prst="rect">
            <a:avLst/>
          </a:prstGeom>
          <a:noFill/>
        </p:spPr>
      </p:pic>
      <p:sp>
        <p:nvSpPr>
          <p:cNvPr id="6" name="Text Box 3"/>
          <p:cNvSpPr txBox="1">
            <a:spLocks noChangeArrowheads="1"/>
          </p:cNvSpPr>
          <p:nvPr/>
        </p:nvSpPr>
        <p:spPr bwMode="auto">
          <a:xfrm>
            <a:off x="3278188" y="554038"/>
            <a:ext cx="3295650" cy="762000"/>
          </a:xfrm>
          <a:prstGeom prst="rect">
            <a:avLst/>
          </a:prstGeom>
          <a:noFill/>
          <a:ln w="9525">
            <a:noFill/>
            <a:miter lim="800000"/>
            <a:headEnd/>
            <a:tailEnd/>
          </a:ln>
          <a:effectLst/>
        </p:spPr>
        <p:txBody>
          <a:bodyPr wrap="none">
            <a:spAutoFit/>
          </a:bodyPr>
          <a:lstStyle/>
          <a:p>
            <a:r>
              <a:rPr lang="ru-RU" sz="4400" dirty="0">
                <a:solidFill>
                  <a:srgbClr val="0000CC"/>
                </a:solidFill>
              </a:rPr>
              <a:t>Учредители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3638252" y="1993900"/>
            <a:ext cx="6192688" cy="1200329"/>
          </a:xfrm>
          <a:prstGeom prst="rect">
            <a:avLst/>
          </a:prstGeom>
          <a:noFill/>
          <a:ln w="9525">
            <a:noFill/>
            <a:miter lim="800000"/>
            <a:headEnd/>
            <a:tailEnd/>
          </a:ln>
          <a:effectLst/>
        </p:spPr>
        <p:txBody>
          <a:bodyPr wrap="square">
            <a:spAutoFit/>
          </a:bodyPr>
          <a:lstStyle/>
          <a:p>
            <a:pPr algn="ctr">
              <a:spcBef>
                <a:spcPct val="50000"/>
              </a:spcBef>
            </a:pPr>
            <a:r>
              <a:rPr lang="ru-RU" sz="2400" b="1" i="1" dirty="0" smtClean="0">
                <a:solidFill>
                  <a:schemeClr val="tx2"/>
                </a:solidFill>
              </a:rPr>
              <a:t>Большая радость, когда тема разрабатывается впервые и номер получается интересным</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97892" y="1129308"/>
            <a:ext cx="5358754" cy="707886"/>
          </a:xfrm>
          <a:prstGeom prst="rect">
            <a:avLst/>
          </a:prstGeom>
          <a:noFill/>
          <a:ln w="9525">
            <a:noFill/>
            <a:miter lim="800000"/>
            <a:headEnd/>
            <a:tailEnd/>
          </a:ln>
          <a:effectLst/>
        </p:spPr>
        <p:txBody>
          <a:bodyPr wrap="square">
            <a:spAutoFit/>
          </a:bodyPr>
          <a:lstStyle/>
          <a:p>
            <a:pPr algn="ctr"/>
            <a:r>
              <a:rPr lang="ru-RU" sz="2000" b="1" dirty="0" smtClean="0">
                <a:solidFill>
                  <a:schemeClr val="tx2"/>
                </a:solidFill>
              </a:rPr>
              <a:t>РЕДАКЦИОННАЯ КОЛЛЕГИЯ-</a:t>
            </a:r>
          </a:p>
          <a:p>
            <a:pPr algn="ctr"/>
            <a:r>
              <a:rPr lang="ru-RU" sz="2000" b="1" dirty="0" smtClean="0">
                <a:solidFill>
                  <a:schemeClr val="tx2"/>
                </a:solidFill>
              </a:rPr>
              <a:t> КОМАНДА ЕДИНОМЫШЛЕННИКОВ</a:t>
            </a:r>
            <a:endParaRPr lang="ru-RU" sz="2000" b="1" dirty="0">
              <a:solidFill>
                <a:schemeClr val="tx2"/>
              </a:solidFill>
            </a:endParaRPr>
          </a:p>
        </p:txBody>
      </p:sp>
      <p:sp>
        <p:nvSpPr>
          <p:cNvPr id="41987" name="Text Box 3"/>
          <p:cNvSpPr txBox="1">
            <a:spLocks noChangeArrowheads="1"/>
          </p:cNvSpPr>
          <p:nvPr/>
        </p:nvSpPr>
        <p:spPr bwMode="auto">
          <a:xfrm>
            <a:off x="325884" y="1993404"/>
            <a:ext cx="5832648" cy="2862322"/>
          </a:xfrm>
          <a:prstGeom prst="rect">
            <a:avLst/>
          </a:prstGeom>
          <a:noFill/>
          <a:ln w="9525">
            <a:noFill/>
            <a:miter lim="800000"/>
            <a:headEnd/>
            <a:tailEnd/>
          </a:ln>
          <a:effectLst/>
        </p:spPr>
        <p:txBody>
          <a:bodyPr wrap="square">
            <a:spAutoFit/>
          </a:bodyPr>
          <a:lstStyle/>
          <a:p>
            <a:pPr algn="just"/>
            <a:r>
              <a:rPr lang="ru-RU" b="1" dirty="0" smtClean="0"/>
              <a:t>Станислав Васильевич Дробный- </a:t>
            </a:r>
            <a:r>
              <a:rPr lang="ru-RU" dirty="0" smtClean="0"/>
              <a:t>директор таганрогского музейного комплекса, один из учредителей альманаха, его издатель,  участник реализации инициатив по проведению исторических реконструкций «Оборона Таганрога 1855 года», самый молодой исследователь истории Таганрога</a:t>
            </a:r>
          </a:p>
          <a:p>
            <a:pPr algn="ctr"/>
            <a:r>
              <a:rPr lang="ru-RU" b="1" i="1" dirty="0" smtClean="0"/>
              <a:t> </a:t>
            </a:r>
          </a:p>
          <a:p>
            <a:pPr algn="ctr"/>
            <a:r>
              <a:rPr lang="ru-RU" b="1" i="1" dirty="0" smtClean="0"/>
              <a:t>«Содействие  А.И.Николаенко - это веление души.  Я горжусь тем ,что осознанно оказался в составе редакционной коллегии»</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29404" y="1223963"/>
            <a:ext cx="4730782" cy="707886"/>
          </a:xfrm>
          <a:prstGeom prst="rect">
            <a:avLst/>
          </a:prstGeom>
          <a:noFill/>
          <a:ln w="9525">
            <a:noFill/>
            <a:miter lim="800000"/>
            <a:headEnd/>
            <a:tailEnd/>
          </a:ln>
          <a:effectLst/>
        </p:spPr>
        <p:txBody>
          <a:bodyPr wrap="none">
            <a:spAutoFit/>
          </a:bodyPr>
          <a:lstStyle/>
          <a:p>
            <a:pPr algn="ctr"/>
            <a:r>
              <a:rPr lang="ru-RU" sz="2000" b="1" dirty="0" smtClean="0">
                <a:solidFill>
                  <a:schemeClr val="tx2"/>
                </a:solidFill>
              </a:rPr>
              <a:t>РЕДАКЦИОННАЯ КОЛЛЕГИЯ-</a:t>
            </a:r>
          </a:p>
          <a:p>
            <a:pPr algn="ctr"/>
            <a:r>
              <a:rPr lang="ru-RU" sz="2000" b="1" dirty="0" smtClean="0">
                <a:solidFill>
                  <a:schemeClr val="tx2"/>
                </a:solidFill>
              </a:rPr>
              <a:t> КОМАНДА ЕДИНОМЫШЛЕННИКОВ</a:t>
            </a:r>
          </a:p>
        </p:txBody>
      </p:sp>
      <p:sp>
        <p:nvSpPr>
          <p:cNvPr id="41987" name="Text Box 3"/>
          <p:cNvSpPr txBox="1">
            <a:spLocks noChangeArrowheads="1"/>
          </p:cNvSpPr>
          <p:nvPr/>
        </p:nvSpPr>
        <p:spPr bwMode="auto">
          <a:xfrm>
            <a:off x="397892" y="1993901"/>
            <a:ext cx="5472608" cy="3970318"/>
          </a:xfrm>
          <a:prstGeom prst="rect">
            <a:avLst/>
          </a:prstGeom>
          <a:noFill/>
          <a:ln w="9525">
            <a:noFill/>
            <a:miter lim="800000"/>
            <a:headEnd/>
            <a:tailEnd/>
          </a:ln>
          <a:effectLst/>
        </p:spPr>
        <p:txBody>
          <a:bodyPr wrap="square">
            <a:spAutoFit/>
          </a:bodyPr>
          <a:lstStyle/>
          <a:p>
            <a:r>
              <a:rPr lang="ru-RU" dirty="0">
                <a:latin typeface="Times New Roman" pitchFamily="18" charset="0"/>
              </a:rPr>
              <a:t> </a:t>
            </a:r>
            <a:r>
              <a:rPr lang="ru-RU" b="1" dirty="0" smtClean="0"/>
              <a:t> Инна Олеговна Новожилова- директор таганрогского филиала ГКУ РО «ГАРО», автор статей </a:t>
            </a:r>
          </a:p>
          <a:p>
            <a:endParaRPr lang="ru-RU" b="1" dirty="0" smtClean="0"/>
          </a:p>
          <a:p>
            <a:endParaRPr lang="ru-RU" b="1" dirty="0" smtClean="0"/>
          </a:p>
          <a:p>
            <a:r>
              <a:rPr lang="ru-RU" dirty="0" smtClean="0"/>
              <a:t> </a:t>
            </a:r>
          </a:p>
          <a:p>
            <a:endParaRPr lang="ru-RU" b="1" i="1" dirty="0" smtClean="0"/>
          </a:p>
          <a:p>
            <a:endParaRPr lang="ru-RU" b="1" i="1" dirty="0" smtClean="0"/>
          </a:p>
          <a:p>
            <a:r>
              <a:rPr lang="ru-RU" b="1" i="1" dirty="0" smtClean="0"/>
              <a:t>«Хочу, в первую очередь, узнать что-то новое для себя, во вторую - познакомить с этим новым как можно больше людей».</a:t>
            </a:r>
            <a:endParaRPr lang="ru-RU" dirty="0" smtClean="0"/>
          </a:p>
          <a:p>
            <a:r>
              <a:rPr lang="ru-RU" b="1" dirty="0" smtClean="0"/>
              <a:t> </a:t>
            </a:r>
            <a:endParaRPr lang="ru-RU" dirty="0" smtClean="0"/>
          </a:p>
          <a:p>
            <a:endParaRPr lang="ru-RU" dirty="0" smtClean="0"/>
          </a:p>
          <a:p>
            <a:r>
              <a:rPr lang="ru-RU" b="1" dirty="0" smtClean="0"/>
              <a:t> </a:t>
            </a:r>
            <a:endParaRPr lang="ru-RU" dirty="0" smtClean="0"/>
          </a:p>
        </p:txBody>
      </p:sp>
      <p:pic>
        <p:nvPicPr>
          <p:cNvPr id="3074" name="Picture 2" descr="C:\Users\user\Documents\ВЫСТУПЛЕНИЯ\2 (1).jpeg"/>
          <p:cNvPicPr>
            <a:picLocks noChangeAspect="1" noChangeArrowheads="1"/>
          </p:cNvPicPr>
          <p:nvPr/>
        </p:nvPicPr>
        <p:blipFill>
          <a:blip r:embed="rId2" cstate="print"/>
          <a:srcRect/>
          <a:stretch>
            <a:fillRect/>
          </a:stretch>
        </p:blipFill>
        <p:spPr bwMode="auto">
          <a:xfrm>
            <a:off x="7094636" y="1849388"/>
            <a:ext cx="1249362" cy="1676400"/>
          </a:xfrm>
          <a:prstGeom prst="rect">
            <a:avLst/>
          </a:prstGeom>
          <a:noFill/>
        </p:spPr>
      </p:pic>
      <p:pic>
        <p:nvPicPr>
          <p:cNvPr id="3075" name="Picture 3" descr="C:\Users\user\Documents\ВЫСТУПЛЕНИЯ\DSC00745.JPG"/>
          <p:cNvPicPr>
            <a:picLocks noChangeAspect="1" noChangeArrowheads="1"/>
          </p:cNvPicPr>
          <p:nvPr/>
        </p:nvPicPr>
        <p:blipFill>
          <a:blip r:embed="rId3" cstate="print"/>
          <a:srcRect/>
          <a:stretch>
            <a:fillRect/>
          </a:stretch>
        </p:blipFill>
        <p:spPr bwMode="auto">
          <a:xfrm>
            <a:off x="6230540" y="985292"/>
            <a:ext cx="3384376" cy="446449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39739" y="1223963"/>
            <a:ext cx="5358754" cy="707886"/>
          </a:xfrm>
          <a:prstGeom prst="rect">
            <a:avLst/>
          </a:prstGeom>
          <a:noFill/>
          <a:ln w="9525">
            <a:noFill/>
            <a:miter lim="800000"/>
            <a:headEnd/>
            <a:tailEnd/>
          </a:ln>
          <a:effectLst/>
        </p:spPr>
        <p:txBody>
          <a:bodyPr wrap="square">
            <a:spAutoFit/>
          </a:bodyPr>
          <a:lstStyle/>
          <a:p>
            <a:pPr algn="ctr"/>
            <a:r>
              <a:rPr lang="ru-RU" sz="2000" b="1" dirty="0" smtClean="0">
                <a:solidFill>
                  <a:schemeClr val="tx2"/>
                </a:solidFill>
              </a:rPr>
              <a:t>РЕДАКЦИОННАЯ КОЛЛЕГИЯ-</a:t>
            </a:r>
          </a:p>
          <a:p>
            <a:pPr algn="ctr"/>
            <a:r>
              <a:rPr lang="ru-RU" sz="2000" b="1" dirty="0" smtClean="0">
                <a:solidFill>
                  <a:schemeClr val="tx2"/>
                </a:solidFill>
              </a:rPr>
              <a:t> КОМАНДА ЕДИНОМЫШЛЕННИКОВ</a:t>
            </a:r>
            <a:endParaRPr lang="ru-RU" sz="2000" b="1" dirty="0">
              <a:solidFill>
                <a:schemeClr val="tx2"/>
              </a:solidFill>
            </a:endParaRPr>
          </a:p>
        </p:txBody>
      </p:sp>
      <p:sp>
        <p:nvSpPr>
          <p:cNvPr id="41987" name="Text Box 3"/>
          <p:cNvSpPr txBox="1">
            <a:spLocks noChangeArrowheads="1"/>
          </p:cNvSpPr>
          <p:nvPr/>
        </p:nvSpPr>
        <p:spPr bwMode="auto">
          <a:xfrm>
            <a:off x="397892" y="1993901"/>
            <a:ext cx="5688632" cy="3970318"/>
          </a:xfrm>
          <a:prstGeom prst="rect">
            <a:avLst/>
          </a:prstGeom>
          <a:noFill/>
          <a:ln w="9525">
            <a:noFill/>
            <a:miter lim="800000"/>
            <a:headEnd/>
            <a:tailEnd/>
          </a:ln>
          <a:effectLst/>
        </p:spPr>
        <p:txBody>
          <a:bodyPr wrap="square">
            <a:spAutoFit/>
          </a:bodyPr>
          <a:lstStyle/>
          <a:p>
            <a:r>
              <a:rPr lang="ru-RU" dirty="0">
                <a:latin typeface="Times New Roman" pitchFamily="18" charset="0"/>
              </a:rPr>
              <a:t> </a:t>
            </a:r>
            <a:r>
              <a:rPr lang="ru-RU" b="1" dirty="0" smtClean="0"/>
              <a:t> Ольга Игоревна Галушко - </a:t>
            </a:r>
            <a:r>
              <a:rPr lang="ru-RU" dirty="0" smtClean="0"/>
              <a:t>ведущий библиограф центра краеведческой информации Центральной городской публичной библиотеки им. А. П. Чехова     г. Таганрога, автор 5 краеведческих книг и 35 статей в периодических краеведческих изданиях.</a:t>
            </a:r>
          </a:p>
          <a:p>
            <a:endParaRPr lang="ru-RU" dirty="0" smtClean="0"/>
          </a:p>
          <a:p>
            <a:r>
              <a:rPr lang="ru-RU" dirty="0" smtClean="0"/>
              <a:t>2018 г.- награждена Почетной грамотой  Российской библиотечной Ассоциации (РБА) «За вклад в развитие библиотечного краеведения России»</a:t>
            </a:r>
          </a:p>
          <a:p>
            <a:r>
              <a:rPr lang="ru-RU" dirty="0" smtClean="0"/>
              <a:t> </a:t>
            </a:r>
          </a:p>
          <a:p>
            <a:r>
              <a:rPr lang="ru-RU" b="1" i="1" dirty="0" smtClean="0"/>
              <a:t>«Я люблю свой город и хочу, чтобы люди о нём знали больше»</a:t>
            </a:r>
            <a:endParaRPr lang="ru-RU" dirty="0" smtClean="0"/>
          </a:p>
          <a:p>
            <a:r>
              <a:rPr lang="ru-RU" b="1" dirty="0" smtClean="0"/>
              <a:t> </a:t>
            </a:r>
            <a:endParaRPr lang="ru-RU" dirty="0" smtClean="0"/>
          </a:p>
        </p:txBody>
      </p:sp>
      <p:pic>
        <p:nvPicPr>
          <p:cNvPr id="1026" name="Picture 2" descr="C:\Users\user\Documents\ВЫСТУПЛЕНИЯ\47098253_736321296733954_6341961860463460352_n.jpg"/>
          <p:cNvPicPr>
            <a:picLocks noChangeAspect="1" noChangeArrowheads="1"/>
          </p:cNvPicPr>
          <p:nvPr/>
        </p:nvPicPr>
        <p:blipFill>
          <a:blip r:embed="rId2" cstate="print"/>
          <a:srcRect/>
          <a:stretch>
            <a:fillRect/>
          </a:stretch>
        </p:blipFill>
        <p:spPr bwMode="auto">
          <a:xfrm>
            <a:off x="6302548" y="1129308"/>
            <a:ext cx="3079750" cy="3810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97892" y="1777380"/>
            <a:ext cx="4680520" cy="3416320"/>
          </a:xfrm>
          <a:prstGeom prst="rect">
            <a:avLst/>
          </a:prstGeom>
          <a:noFill/>
          <a:ln w="9525">
            <a:noFill/>
            <a:miter lim="800000"/>
            <a:headEnd/>
            <a:tailEnd/>
          </a:ln>
          <a:effectLst/>
        </p:spPr>
        <p:txBody>
          <a:bodyPr wrap="square">
            <a:spAutoFit/>
          </a:bodyPr>
          <a:lstStyle/>
          <a:p>
            <a:pPr algn="just"/>
            <a:r>
              <a:rPr lang="ru-RU" dirty="0">
                <a:latin typeface="Times New Roman" pitchFamily="18" charset="0"/>
              </a:rPr>
              <a:t> </a:t>
            </a:r>
            <a:r>
              <a:rPr lang="ru-RU" b="1" dirty="0" smtClean="0"/>
              <a:t>Алла Августовна Цымбал- </a:t>
            </a:r>
            <a:r>
              <a:rPr lang="ru-RU" dirty="0" smtClean="0"/>
              <a:t> старший научный сотрудник Таганрогского литературного и историко-архитектурного музея-заповедника, автор более 100 публикаций в краеведческих и научных изданиях,</a:t>
            </a:r>
          </a:p>
          <a:p>
            <a:endParaRPr lang="ru-RU" dirty="0" smtClean="0"/>
          </a:p>
          <a:p>
            <a:r>
              <a:rPr lang="ru-RU" dirty="0" smtClean="0"/>
              <a:t>2015 г. - «Лучший работник  культуры Ростовской области».</a:t>
            </a:r>
            <a:r>
              <a:rPr lang="ru-RU" b="1" i="1" dirty="0" smtClean="0"/>
              <a:t> </a:t>
            </a:r>
          </a:p>
          <a:p>
            <a:endParaRPr lang="ru-RU" b="1" i="1" dirty="0" smtClean="0"/>
          </a:p>
          <a:p>
            <a:r>
              <a:rPr lang="ru-RU" b="1" i="1" dirty="0" smtClean="0"/>
              <a:t>«Кто-то должен рассказывать очень интересную историю Таганрога» </a:t>
            </a:r>
            <a:endParaRPr lang="ru-RU" dirty="0" smtClean="0"/>
          </a:p>
        </p:txBody>
      </p:sp>
      <p:pic>
        <p:nvPicPr>
          <p:cNvPr id="1027" name="Picture 3" descr="C:\Users\user\Documents\ВЫСТУПЛЕНИЯ\i02.jpg"/>
          <p:cNvPicPr>
            <a:picLocks noChangeAspect="1" noChangeArrowheads="1"/>
          </p:cNvPicPr>
          <p:nvPr/>
        </p:nvPicPr>
        <p:blipFill>
          <a:blip r:embed="rId2" cstate="print"/>
          <a:srcRect/>
          <a:stretch>
            <a:fillRect/>
          </a:stretch>
        </p:blipFill>
        <p:spPr bwMode="auto">
          <a:xfrm>
            <a:off x="5006404" y="1057300"/>
            <a:ext cx="4968552" cy="4248472"/>
          </a:xfrm>
          <a:prstGeom prst="rect">
            <a:avLst/>
          </a:prstGeom>
          <a:noFill/>
        </p:spPr>
      </p:pic>
      <p:sp>
        <p:nvSpPr>
          <p:cNvPr id="8" name="Прямоугольник 7"/>
          <p:cNvSpPr/>
          <p:nvPr/>
        </p:nvSpPr>
        <p:spPr>
          <a:xfrm>
            <a:off x="325885" y="1057301"/>
            <a:ext cx="4608512" cy="646331"/>
          </a:xfrm>
          <a:prstGeom prst="rect">
            <a:avLst/>
          </a:prstGeom>
        </p:spPr>
        <p:txBody>
          <a:bodyPr wrap="square">
            <a:spAutoFit/>
          </a:bodyPr>
          <a:lstStyle/>
          <a:p>
            <a:pPr algn="ctr"/>
            <a:r>
              <a:rPr lang="ru-RU" b="1" dirty="0" smtClean="0">
                <a:solidFill>
                  <a:schemeClr val="tx2"/>
                </a:solidFill>
              </a:rPr>
              <a:t>РЕДАКЦИОННАЯ КОЛЛЕГИЯ-</a:t>
            </a:r>
          </a:p>
          <a:p>
            <a:pPr algn="ctr"/>
            <a:r>
              <a:rPr lang="ru-RU" b="1" dirty="0" smtClean="0">
                <a:solidFill>
                  <a:schemeClr val="tx2"/>
                </a:solidFill>
              </a:rPr>
              <a:t> КОМАНДА ЕДИНОМЫШЛЕННИКОВ</a:t>
            </a:r>
          </a:p>
        </p:txBody>
      </p:sp>
      <p:sp>
        <p:nvSpPr>
          <p:cNvPr id="1028" name="Rectangle 4"/>
          <p:cNvSpPr>
            <a:spLocks noChangeArrowheads="1"/>
          </p:cNvSpPr>
          <p:nvPr/>
        </p:nvSpPr>
        <p:spPr bwMode="auto">
          <a:xfrm>
            <a:off x="0" y="0"/>
            <a:ext cx="10156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«Кто-то должен рассказывать очень интересную историю Таганрога»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97892" y="1777380"/>
            <a:ext cx="5472608" cy="3693319"/>
          </a:xfrm>
          <a:prstGeom prst="rect">
            <a:avLst/>
          </a:prstGeom>
          <a:noFill/>
          <a:ln w="9525">
            <a:noFill/>
            <a:miter lim="800000"/>
            <a:headEnd/>
            <a:tailEnd/>
          </a:ln>
          <a:effectLst/>
        </p:spPr>
        <p:txBody>
          <a:bodyPr wrap="square">
            <a:spAutoFit/>
          </a:bodyPr>
          <a:lstStyle/>
          <a:p>
            <a:pPr algn="just"/>
            <a:r>
              <a:rPr lang="ru-RU" b="1" dirty="0" smtClean="0"/>
              <a:t> Духанова Елена</a:t>
            </a:r>
            <a:r>
              <a:rPr lang="ru-RU" dirty="0" smtClean="0"/>
              <a:t> </a:t>
            </a:r>
            <a:r>
              <a:rPr lang="ru-RU" b="1" dirty="0" smtClean="0"/>
              <a:t>Геннадьевна</a:t>
            </a:r>
            <a:r>
              <a:rPr lang="ru-RU" dirty="0" smtClean="0"/>
              <a:t> –заведующая центром краеведческой информации Центральной городской публичной библиотеки</a:t>
            </a:r>
            <a:r>
              <a:rPr lang="ru-RU" b="1" dirty="0" smtClean="0"/>
              <a:t> </a:t>
            </a:r>
            <a:r>
              <a:rPr lang="ru-RU" dirty="0" smtClean="0"/>
              <a:t>им. А. П. Чехова     г. Таганрога, автор более 10 статей и 3 краеведческих проектов, среди которых «Путь вперед через возврашение к истокам» </a:t>
            </a:r>
            <a:endParaRPr lang="ru-RU" sz="1600" dirty="0" smtClean="0"/>
          </a:p>
          <a:p>
            <a:r>
              <a:rPr lang="ru-RU" b="1" dirty="0" smtClean="0"/>
              <a:t> </a:t>
            </a:r>
          </a:p>
          <a:p>
            <a:pPr algn="just"/>
            <a:r>
              <a:rPr lang="ru-RU" b="1" i="1" dirty="0" smtClean="0"/>
              <a:t>«Мне очень хочется, чтобы  подрастающее поколение не потеряло свою историю и гордилось своим городом»</a:t>
            </a:r>
            <a:endParaRPr lang="ru-RU" sz="1600" dirty="0" smtClean="0"/>
          </a:p>
          <a:p>
            <a:pPr marL="0" lvl="1"/>
            <a:endParaRPr lang="ru-RU" dirty="0" smtClean="0"/>
          </a:p>
          <a:p>
            <a:endParaRPr lang="ru-RU" dirty="0" smtClean="0"/>
          </a:p>
        </p:txBody>
      </p:sp>
      <p:pic>
        <p:nvPicPr>
          <p:cNvPr id="5122" name="Picture 2" descr="C:\Users\user\Documents\ВЫСТУПЛЕНИЯ\10.jpg"/>
          <p:cNvPicPr>
            <a:picLocks noChangeAspect="1" noChangeArrowheads="1"/>
          </p:cNvPicPr>
          <p:nvPr/>
        </p:nvPicPr>
        <p:blipFill>
          <a:blip r:embed="rId2" cstate="print"/>
          <a:srcRect/>
          <a:stretch>
            <a:fillRect/>
          </a:stretch>
        </p:blipFill>
        <p:spPr bwMode="auto">
          <a:xfrm>
            <a:off x="6158532" y="841276"/>
            <a:ext cx="3240360" cy="4557142"/>
          </a:xfrm>
          <a:prstGeom prst="rect">
            <a:avLst/>
          </a:prstGeom>
          <a:noFill/>
        </p:spPr>
      </p:pic>
      <p:sp>
        <p:nvSpPr>
          <p:cNvPr id="7" name="Прямоугольник 6"/>
          <p:cNvSpPr/>
          <p:nvPr/>
        </p:nvSpPr>
        <p:spPr>
          <a:xfrm>
            <a:off x="253876" y="985292"/>
            <a:ext cx="5076825" cy="646331"/>
          </a:xfrm>
          <a:prstGeom prst="rect">
            <a:avLst/>
          </a:prstGeom>
        </p:spPr>
        <p:txBody>
          <a:bodyPr>
            <a:spAutoFit/>
          </a:bodyPr>
          <a:lstStyle/>
          <a:p>
            <a:pPr algn="ctr"/>
            <a:r>
              <a:rPr lang="ru-RU" b="1" dirty="0" smtClean="0">
                <a:solidFill>
                  <a:schemeClr val="tx2"/>
                </a:solidFill>
              </a:rPr>
              <a:t>РЕДАКЦИОННАЯ КОЛЛЕГИЯ-</a:t>
            </a:r>
          </a:p>
          <a:p>
            <a:pPr algn="ctr"/>
            <a:r>
              <a:rPr lang="ru-RU" b="1" dirty="0" smtClean="0">
                <a:solidFill>
                  <a:schemeClr val="tx2"/>
                </a:solidFill>
              </a:rPr>
              <a:t> КОМАНДА ЕДИНОМЫШЛЕННИКОВ</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97892" y="2209428"/>
            <a:ext cx="5616624" cy="3139321"/>
          </a:xfrm>
          <a:prstGeom prst="rect">
            <a:avLst/>
          </a:prstGeom>
          <a:noFill/>
          <a:ln w="9525">
            <a:noFill/>
            <a:miter lim="800000"/>
            <a:headEnd/>
            <a:tailEnd/>
          </a:ln>
          <a:effectLst/>
        </p:spPr>
        <p:txBody>
          <a:bodyPr wrap="square">
            <a:spAutoFit/>
          </a:bodyPr>
          <a:lstStyle/>
          <a:p>
            <a:pPr algn="just"/>
            <a:r>
              <a:rPr lang="ru-RU" b="1" dirty="0" smtClean="0"/>
              <a:t> Юрий Борисович Лаптев -</a:t>
            </a:r>
            <a:r>
              <a:rPr lang="ru-RU" dirty="0" smtClean="0"/>
              <a:t> сценарист, режиссер, актёр, автор сценариев и режиссер более 40 документальных фильмов и 2 короткометражных художественных телефильмов</a:t>
            </a:r>
          </a:p>
          <a:p>
            <a:r>
              <a:rPr lang="ru-RU" dirty="0" smtClean="0"/>
              <a:t> </a:t>
            </a:r>
          </a:p>
          <a:p>
            <a:r>
              <a:rPr lang="ru-RU" dirty="0" smtClean="0"/>
              <a:t>2018г г.- Диплом I степени за лучшую режиссуру Фильм ​"Оборона Таганрога 1855 года»</a:t>
            </a:r>
          </a:p>
          <a:p>
            <a:endParaRPr lang="ru-RU" b="1" i="1" dirty="0" smtClean="0"/>
          </a:p>
          <a:p>
            <a:endParaRPr lang="ru-RU" b="1" i="1" dirty="0" smtClean="0"/>
          </a:p>
          <a:p>
            <a:r>
              <a:rPr lang="ru-RU" b="1" i="1" dirty="0" smtClean="0"/>
              <a:t>«Альманах близок тем, что очень похож на документальное кино»</a:t>
            </a:r>
            <a:endParaRPr lang="ru-RU" dirty="0" smtClean="0"/>
          </a:p>
        </p:txBody>
      </p:sp>
      <p:pic>
        <p:nvPicPr>
          <p:cNvPr id="2050" name="Picture 2" descr="C:\Users\user\Documents\ВЫСТУПЛЕНИЯ\0ed8eb_381fc4e21fb44c09a2b06c3acae52751_mv2.jpg"/>
          <p:cNvPicPr>
            <a:picLocks noChangeAspect="1" noChangeArrowheads="1"/>
          </p:cNvPicPr>
          <p:nvPr/>
        </p:nvPicPr>
        <p:blipFill>
          <a:blip r:embed="rId2" cstate="print"/>
          <a:srcRect/>
          <a:stretch>
            <a:fillRect/>
          </a:stretch>
        </p:blipFill>
        <p:spPr bwMode="auto">
          <a:xfrm>
            <a:off x="6014516" y="913284"/>
            <a:ext cx="3456384" cy="4608512"/>
          </a:xfrm>
          <a:prstGeom prst="rect">
            <a:avLst/>
          </a:prstGeom>
          <a:noFill/>
        </p:spPr>
      </p:pic>
      <p:sp>
        <p:nvSpPr>
          <p:cNvPr id="5" name="Прямоугольник 4"/>
          <p:cNvSpPr/>
          <p:nvPr/>
        </p:nvSpPr>
        <p:spPr>
          <a:xfrm>
            <a:off x="685924" y="1345332"/>
            <a:ext cx="4680520" cy="646331"/>
          </a:xfrm>
          <a:prstGeom prst="rect">
            <a:avLst/>
          </a:prstGeom>
        </p:spPr>
        <p:txBody>
          <a:bodyPr wrap="square">
            <a:spAutoFit/>
          </a:bodyPr>
          <a:lstStyle/>
          <a:p>
            <a:pPr algn="ctr"/>
            <a:r>
              <a:rPr lang="ru-RU" b="1" dirty="0" smtClean="0">
                <a:solidFill>
                  <a:schemeClr val="tx2"/>
                </a:solidFill>
              </a:rPr>
              <a:t>РЕДАКЦИОННАЯ КОЛЛЕГИЯ-</a:t>
            </a:r>
          </a:p>
          <a:p>
            <a:pPr algn="ctr"/>
            <a:r>
              <a:rPr lang="ru-RU" b="1" dirty="0" smtClean="0">
                <a:solidFill>
                  <a:schemeClr val="tx2"/>
                </a:solidFill>
              </a:rPr>
              <a:t> КОМАНДА ЕДИНОМЫШЛЕННИКОВ</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253876" y="1705373"/>
            <a:ext cx="5832648" cy="4391334"/>
          </a:xfrm>
          <a:prstGeom prst="rect">
            <a:avLst/>
          </a:prstGeom>
          <a:noFill/>
          <a:ln w="9525">
            <a:noFill/>
            <a:miter lim="800000"/>
            <a:headEnd/>
            <a:tailEnd/>
          </a:ln>
          <a:effectLst/>
        </p:spPr>
        <p:txBody>
          <a:bodyPr wrap="square">
            <a:spAutoFit/>
          </a:bodyPr>
          <a:lstStyle/>
          <a:p>
            <a:pPr algn="just"/>
            <a:r>
              <a:rPr lang="ru-RU" dirty="0">
                <a:latin typeface="Times New Roman" pitchFamily="18" charset="0"/>
              </a:rPr>
              <a:t> </a:t>
            </a:r>
            <a:r>
              <a:rPr lang="ru-RU" b="1" dirty="0" smtClean="0"/>
              <a:t>Людмила Ивановна Скрынникова –</a:t>
            </a:r>
            <a:r>
              <a:rPr lang="ru-RU" dirty="0" smtClean="0"/>
              <a:t>ответственный редактор альманаха ,член Союза журналистов России¸ член Ассоциации менеджеров культуры (АМК), автор 1 монографии и более 40 статей в научных и краеведческих изданиях; организатор более  20 городских  издательских проектов по краеведению. </a:t>
            </a:r>
          </a:p>
          <a:p>
            <a:pPr algn="just"/>
            <a:endParaRPr lang="ru-RU" dirty="0" smtClean="0"/>
          </a:p>
          <a:p>
            <a:pPr algn="just"/>
            <a:r>
              <a:rPr lang="ru-RU" dirty="0" smtClean="0"/>
              <a:t>2016 г. -Победитель областного конкурса «Лучший муниципальный служащий городского округа»</a:t>
            </a:r>
          </a:p>
          <a:p>
            <a:pPr algn="just"/>
            <a:r>
              <a:rPr lang="ru-RU" i="1" dirty="0" smtClean="0"/>
              <a:t> </a:t>
            </a:r>
          </a:p>
          <a:p>
            <a:pPr algn="just"/>
            <a:r>
              <a:rPr lang="ru-RU" b="1" i="1" dirty="0" smtClean="0"/>
              <a:t>«Альманах, основанный первым редактором А.И.Николаенко, должен жить! Это долг перед его памятью и дело чести!»</a:t>
            </a:r>
            <a:endParaRPr lang="ru-RU" dirty="0" smtClean="0"/>
          </a:p>
          <a:p>
            <a:endParaRPr lang="ru-RU" dirty="0" smtClean="0"/>
          </a:p>
        </p:txBody>
      </p:sp>
      <p:pic>
        <p:nvPicPr>
          <p:cNvPr id="3074" name="Picture 2" descr="C:\Users\user\Pictures\Я-2017\FB_IMG_1511896424230.jpg"/>
          <p:cNvPicPr>
            <a:picLocks noChangeAspect="1" noChangeArrowheads="1"/>
          </p:cNvPicPr>
          <p:nvPr/>
        </p:nvPicPr>
        <p:blipFill>
          <a:blip r:embed="rId2" cstate="print"/>
          <a:srcRect/>
          <a:stretch>
            <a:fillRect/>
          </a:stretch>
        </p:blipFill>
        <p:spPr bwMode="auto">
          <a:xfrm>
            <a:off x="6158532" y="1129308"/>
            <a:ext cx="3672408" cy="4320480"/>
          </a:xfrm>
          <a:prstGeom prst="rect">
            <a:avLst/>
          </a:prstGeom>
          <a:noFill/>
        </p:spPr>
      </p:pic>
      <p:sp>
        <p:nvSpPr>
          <p:cNvPr id="5" name="Прямоугольник 4"/>
          <p:cNvSpPr/>
          <p:nvPr/>
        </p:nvSpPr>
        <p:spPr>
          <a:xfrm>
            <a:off x="253877" y="985293"/>
            <a:ext cx="5112567" cy="646331"/>
          </a:xfrm>
          <a:prstGeom prst="rect">
            <a:avLst/>
          </a:prstGeom>
        </p:spPr>
        <p:txBody>
          <a:bodyPr wrap="square">
            <a:spAutoFit/>
          </a:bodyPr>
          <a:lstStyle/>
          <a:p>
            <a:pPr algn="ctr"/>
            <a:r>
              <a:rPr lang="ru-RU" b="1" dirty="0" smtClean="0">
                <a:solidFill>
                  <a:schemeClr val="tx2"/>
                </a:solidFill>
              </a:rPr>
              <a:t>РЕДАКЦИОННАЯ КОЛЛЕГИЯ-</a:t>
            </a:r>
          </a:p>
          <a:p>
            <a:pPr algn="ctr"/>
            <a:r>
              <a:rPr lang="ru-RU" b="1" dirty="0" smtClean="0">
                <a:solidFill>
                  <a:schemeClr val="tx2"/>
                </a:solidFill>
              </a:rPr>
              <a:t> КОМАНДА ЕДИНОМЫШЛЕННИКОВ</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181868" y="1993901"/>
            <a:ext cx="5472608" cy="4524315"/>
          </a:xfrm>
          <a:prstGeom prst="rect">
            <a:avLst/>
          </a:prstGeom>
          <a:noFill/>
          <a:ln w="9525">
            <a:noFill/>
            <a:miter lim="800000"/>
            <a:headEnd/>
            <a:tailEnd/>
          </a:ln>
          <a:effectLst/>
        </p:spPr>
        <p:txBody>
          <a:bodyPr wrap="square">
            <a:spAutoFit/>
          </a:bodyPr>
          <a:lstStyle/>
          <a:p>
            <a:pPr algn="just"/>
            <a:r>
              <a:rPr lang="ru-RU" b="1" dirty="0" smtClean="0"/>
              <a:t> Борис Моисеевич Слуцкий-</a:t>
            </a:r>
            <a:endParaRPr lang="ru-RU" dirty="0" smtClean="0"/>
          </a:p>
          <a:p>
            <a:pPr algn="just"/>
            <a:r>
              <a:rPr lang="ru-RU" dirty="0" smtClean="0"/>
              <a:t>Слуцкий Борис Моисеевич-член Союза журналистов СССР и России (с 1968 г.), главный редактор 7 периодических донских изданий, организатор 8 новых проектов,  лауреат областных и всероссийского творческих конкурсов</a:t>
            </a:r>
          </a:p>
          <a:p>
            <a:endParaRPr lang="ru-RU" b="1" i="1" dirty="0" smtClean="0"/>
          </a:p>
          <a:p>
            <a:pPr algn="just"/>
            <a:r>
              <a:rPr lang="ru-RU" b="1" i="1" dirty="0" smtClean="0"/>
              <a:t>«Хорошо работать с таганрогской интеллигенцией, давать ей  возможность высказаться. </a:t>
            </a:r>
          </a:p>
          <a:p>
            <a:pPr algn="just"/>
            <a:r>
              <a:rPr lang="ru-RU" b="1" i="1" dirty="0" smtClean="0"/>
              <a:t>И очень  важно  участвовать в просветительской работе».</a:t>
            </a:r>
            <a:endParaRPr lang="ru-RU" dirty="0" smtClean="0"/>
          </a:p>
          <a:p>
            <a:pPr algn="ctr"/>
            <a:r>
              <a:rPr lang="ru-RU" dirty="0" smtClean="0"/>
              <a:t> </a:t>
            </a:r>
          </a:p>
          <a:p>
            <a:r>
              <a:rPr lang="ru-RU" b="1" i="1" dirty="0" smtClean="0"/>
              <a:t> </a:t>
            </a:r>
            <a:endParaRPr lang="ru-RU" dirty="0" smtClean="0"/>
          </a:p>
          <a:p>
            <a:r>
              <a:rPr lang="ru-RU" b="1" dirty="0" smtClean="0"/>
              <a:t> </a:t>
            </a:r>
            <a:endParaRPr lang="ru-RU" dirty="0" smtClean="0"/>
          </a:p>
        </p:txBody>
      </p:sp>
      <p:pic>
        <p:nvPicPr>
          <p:cNvPr id="4" name="Picture 4" descr="C:\Users\user\Documents\ВЫСТУПЛЕНИЯ\slide0005_image026.jpg"/>
          <p:cNvPicPr>
            <a:picLocks noChangeAspect="1" noChangeArrowheads="1"/>
          </p:cNvPicPr>
          <p:nvPr/>
        </p:nvPicPr>
        <p:blipFill>
          <a:blip r:embed="rId2" cstate="print"/>
          <a:srcRect/>
          <a:stretch>
            <a:fillRect/>
          </a:stretch>
        </p:blipFill>
        <p:spPr bwMode="auto">
          <a:xfrm>
            <a:off x="6230540" y="985292"/>
            <a:ext cx="3267894" cy="3888432"/>
          </a:xfrm>
          <a:prstGeom prst="rect">
            <a:avLst/>
          </a:prstGeom>
          <a:noFill/>
        </p:spPr>
      </p:pic>
      <p:sp>
        <p:nvSpPr>
          <p:cNvPr id="6" name="Прямоугольник 5"/>
          <p:cNvSpPr/>
          <p:nvPr/>
        </p:nvSpPr>
        <p:spPr>
          <a:xfrm>
            <a:off x="253877" y="1273325"/>
            <a:ext cx="5184576" cy="646331"/>
          </a:xfrm>
          <a:prstGeom prst="rect">
            <a:avLst/>
          </a:prstGeom>
        </p:spPr>
        <p:txBody>
          <a:bodyPr wrap="square">
            <a:spAutoFit/>
          </a:bodyPr>
          <a:lstStyle/>
          <a:p>
            <a:pPr algn="ctr"/>
            <a:r>
              <a:rPr lang="ru-RU" b="1" dirty="0" smtClean="0">
                <a:solidFill>
                  <a:schemeClr val="tx2"/>
                </a:solidFill>
              </a:rPr>
              <a:t>РЕДАКЦИОННАЯ КОЛЛЕГИЯ-</a:t>
            </a:r>
          </a:p>
          <a:p>
            <a:pPr algn="ctr"/>
            <a:r>
              <a:rPr lang="ru-RU" b="1" dirty="0" smtClean="0">
                <a:solidFill>
                  <a:schemeClr val="tx2"/>
                </a:solidFill>
              </a:rPr>
              <a:t> КОМАНДА ЕДИНОМЫШЛЕННИКОВ</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39738" y="1223963"/>
            <a:ext cx="1671637" cy="579437"/>
          </a:xfrm>
          <a:prstGeom prst="rect">
            <a:avLst/>
          </a:prstGeom>
          <a:noFill/>
          <a:ln w="9525">
            <a:noFill/>
            <a:miter lim="800000"/>
            <a:headEnd/>
            <a:tailEnd/>
          </a:ln>
          <a:effectLst/>
        </p:spPr>
        <p:txBody>
          <a:bodyPr wrap="none">
            <a:spAutoFit/>
          </a:bodyPr>
          <a:lstStyle/>
          <a:p>
            <a:r>
              <a:rPr lang="ru-RU" sz="3200" dirty="0"/>
              <a:t>Отзывы</a:t>
            </a:r>
          </a:p>
        </p:txBody>
      </p:sp>
      <p:sp>
        <p:nvSpPr>
          <p:cNvPr id="43011" name="Text Box 3"/>
          <p:cNvSpPr txBox="1">
            <a:spLocks noChangeArrowheads="1"/>
          </p:cNvSpPr>
          <p:nvPr/>
        </p:nvSpPr>
        <p:spPr bwMode="auto">
          <a:xfrm>
            <a:off x="520700" y="1993900"/>
            <a:ext cx="5035550" cy="3113088"/>
          </a:xfrm>
          <a:prstGeom prst="rect">
            <a:avLst/>
          </a:prstGeom>
          <a:noFill/>
          <a:ln w="9525">
            <a:noFill/>
            <a:miter lim="800000"/>
            <a:headEnd/>
            <a:tailEnd/>
          </a:ln>
          <a:effectLst/>
        </p:spPr>
        <p:txBody>
          <a:bodyPr>
            <a:spAutoFit/>
          </a:bodyPr>
          <a:lstStyle/>
          <a:p>
            <a:pPr>
              <a:spcBef>
                <a:spcPct val="50000"/>
              </a:spcBef>
            </a:pPr>
            <a:r>
              <a:rPr lang="ru-RU" dirty="0">
                <a:latin typeface="Times New Roman" pitchFamily="18" charset="0"/>
              </a:rPr>
              <a:t>Sed ut perspiciatis, unde omnis iste natus </a:t>
            </a:r>
            <a:r>
              <a:rPr lang="ru-RU" dirty="0" err="1">
                <a:latin typeface="Times New Roman" pitchFamily="18" charset="0"/>
              </a:rPr>
              <a:t>error</a:t>
            </a:r>
            <a:r>
              <a:rPr lang="ru-RU" dirty="0">
                <a:latin typeface="Times New Roman" pitchFamily="18" charset="0"/>
              </a:rPr>
              <a:t> </a:t>
            </a:r>
            <a:r>
              <a:rPr lang="ru-RU" dirty="0" err="1">
                <a:latin typeface="Times New Roman" pitchFamily="18" charset="0"/>
              </a:rPr>
              <a:t>sit</a:t>
            </a:r>
            <a:r>
              <a:rPr lang="ru-RU" dirty="0">
                <a:latin typeface="Times New Roman" pitchFamily="18" charset="0"/>
              </a:rPr>
              <a:t> </a:t>
            </a:r>
            <a:r>
              <a:rPr lang="ru-RU" dirty="0" err="1">
                <a:latin typeface="Times New Roman" pitchFamily="18" charset="0"/>
              </a:rPr>
              <a:t>voluptatem</a:t>
            </a:r>
            <a:r>
              <a:rPr lang="ru-RU" dirty="0">
                <a:latin typeface="Times New Roman" pitchFamily="18" charset="0"/>
              </a:rPr>
              <a:t> </a:t>
            </a:r>
            <a:r>
              <a:rPr lang="ru-RU" dirty="0" err="1">
                <a:latin typeface="Times New Roman" pitchFamily="18" charset="0"/>
              </a:rPr>
              <a:t>accusantium</a:t>
            </a:r>
            <a:r>
              <a:rPr lang="ru-RU" dirty="0">
                <a:latin typeface="Times New Roman" pitchFamily="18" charset="0"/>
              </a:rPr>
              <a:t> </a:t>
            </a:r>
            <a:r>
              <a:rPr lang="ru-RU" dirty="0" err="1">
                <a:latin typeface="Times New Roman" pitchFamily="18" charset="0"/>
              </a:rPr>
              <a:t>doloremque</a:t>
            </a:r>
            <a:r>
              <a:rPr lang="ru-RU" dirty="0">
                <a:latin typeface="Times New Roman" pitchFamily="18" charset="0"/>
              </a:rPr>
              <a:t> </a:t>
            </a:r>
            <a:r>
              <a:rPr lang="ru-RU" dirty="0" err="1">
                <a:latin typeface="Times New Roman" pitchFamily="18" charset="0"/>
              </a:rPr>
              <a:t>laudantium</a:t>
            </a:r>
            <a:r>
              <a:rPr lang="ru-RU" dirty="0">
                <a:latin typeface="Times New Roman" pitchFamily="18" charset="0"/>
              </a:rPr>
              <a:t>, </a:t>
            </a:r>
            <a:r>
              <a:rPr lang="ru-RU" dirty="0" err="1">
                <a:latin typeface="Times New Roman" pitchFamily="18" charset="0"/>
              </a:rPr>
              <a:t>totam</a:t>
            </a:r>
            <a:r>
              <a:rPr lang="ru-RU" dirty="0">
                <a:latin typeface="Times New Roman" pitchFamily="18" charset="0"/>
              </a:rPr>
              <a:t> </a:t>
            </a:r>
            <a:r>
              <a:rPr lang="ru-RU" dirty="0" err="1">
                <a:latin typeface="Times New Roman" pitchFamily="18" charset="0"/>
              </a:rPr>
              <a:t>rem</a:t>
            </a:r>
            <a:r>
              <a:rPr lang="ru-RU" dirty="0">
                <a:latin typeface="Times New Roman" pitchFamily="18" charset="0"/>
              </a:rPr>
              <a:t> </a:t>
            </a:r>
            <a:r>
              <a:rPr lang="ru-RU" dirty="0" err="1">
                <a:latin typeface="Times New Roman" pitchFamily="18" charset="0"/>
              </a:rPr>
              <a:t>aperiam</a:t>
            </a:r>
            <a:r>
              <a:rPr lang="ru-RU" dirty="0">
                <a:latin typeface="Times New Roman" pitchFamily="18" charset="0"/>
              </a:rPr>
              <a:t> </a:t>
            </a:r>
            <a:r>
              <a:rPr lang="ru-RU" dirty="0" err="1">
                <a:latin typeface="Times New Roman" pitchFamily="18" charset="0"/>
              </a:rPr>
              <a:t>eaque</a:t>
            </a:r>
            <a:r>
              <a:rPr lang="ru-RU" dirty="0">
                <a:latin typeface="Times New Roman" pitchFamily="18" charset="0"/>
              </a:rPr>
              <a:t> </a:t>
            </a:r>
            <a:r>
              <a:rPr lang="ru-RU" dirty="0" err="1">
                <a:latin typeface="Times New Roman" pitchFamily="18" charset="0"/>
              </a:rPr>
              <a:t>ipsa</a:t>
            </a:r>
            <a:r>
              <a:rPr lang="ru-RU" dirty="0">
                <a:latin typeface="Times New Roman" pitchFamily="18" charset="0"/>
              </a:rPr>
              <a:t>, </a:t>
            </a:r>
            <a:r>
              <a:rPr lang="ru-RU" dirty="0" err="1">
                <a:latin typeface="Times New Roman" pitchFamily="18" charset="0"/>
              </a:rPr>
              <a:t>quae</a:t>
            </a:r>
            <a:r>
              <a:rPr lang="ru-RU" dirty="0">
                <a:latin typeface="Times New Roman" pitchFamily="18" charset="0"/>
              </a:rPr>
              <a:t> </a:t>
            </a:r>
            <a:r>
              <a:rPr lang="ru-RU" dirty="0" err="1">
                <a:latin typeface="Times New Roman" pitchFamily="18" charset="0"/>
              </a:rPr>
              <a:t>ab</a:t>
            </a:r>
            <a:r>
              <a:rPr lang="ru-RU" dirty="0">
                <a:latin typeface="Times New Roman" pitchFamily="18" charset="0"/>
              </a:rPr>
              <a:t> </a:t>
            </a:r>
            <a:r>
              <a:rPr lang="ru-RU" dirty="0" err="1">
                <a:latin typeface="Times New Roman" pitchFamily="18" charset="0"/>
              </a:rPr>
              <a:t>illo</a:t>
            </a:r>
            <a:r>
              <a:rPr lang="ru-RU" dirty="0">
                <a:latin typeface="Times New Roman" pitchFamily="18" charset="0"/>
              </a:rPr>
              <a:t> </a:t>
            </a:r>
            <a:r>
              <a:rPr lang="ru-RU" dirty="0" err="1">
                <a:latin typeface="Times New Roman" pitchFamily="18" charset="0"/>
              </a:rPr>
              <a:t>inventore</a:t>
            </a:r>
            <a:r>
              <a:rPr lang="ru-RU" dirty="0">
                <a:latin typeface="Times New Roman" pitchFamily="18" charset="0"/>
              </a:rPr>
              <a:t> </a:t>
            </a:r>
            <a:r>
              <a:rPr lang="ru-RU" dirty="0" err="1">
                <a:latin typeface="Times New Roman" pitchFamily="18" charset="0"/>
              </a:rPr>
              <a:t>veritatis</a:t>
            </a:r>
            <a:r>
              <a:rPr lang="ru-RU" dirty="0">
                <a:latin typeface="Times New Roman" pitchFamily="18" charset="0"/>
              </a:rPr>
              <a:t> </a:t>
            </a:r>
            <a:r>
              <a:rPr lang="ru-RU" dirty="0" err="1">
                <a:latin typeface="Times New Roman" pitchFamily="18" charset="0"/>
              </a:rPr>
              <a:t>et</a:t>
            </a:r>
            <a:r>
              <a:rPr lang="ru-RU" dirty="0">
                <a:latin typeface="Times New Roman" pitchFamily="18" charset="0"/>
              </a:rPr>
              <a:t> </a:t>
            </a:r>
            <a:r>
              <a:rPr lang="ru-RU" dirty="0" err="1">
                <a:latin typeface="Times New Roman" pitchFamily="18" charset="0"/>
              </a:rPr>
              <a:t>quasi</a:t>
            </a:r>
            <a:r>
              <a:rPr lang="ru-RU" dirty="0">
                <a:latin typeface="Times New Roman" pitchFamily="18" charset="0"/>
              </a:rPr>
              <a:t> </a:t>
            </a:r>
            <a:r>
              <a:rPr lang="ru-RU" dirty="0" err="1">
                <a:latin typeface="Times New Roman" pitchFamily="18" charset="0"/>
              </a:rPr>
              <a:t>architecto</a:t>
            </a:r>
            <a:r>
              <a:rPr lang="ru-RU" dirty="0">
                <a:latin typeface="Times New Roman" pitchFamily="18" charset="0"/>
              </a:rPr>
              <a:t> </a:t>
            </a:r>
            <a:r>
              <a:rPr lang="ru-RU" dirty="0" err="1">
                <a:latin typeface="Times New Roman" pitchFamily="18" charset="0"/>
              </a:rPr>
              <a:t>beatae</a:t>
            </a:r>
            <a:r>
              <a:rPr lang="ru-RU" dirty="0">
                <a:latin typeface="Times New Roman" pitchFamily="18" charset="0"/>
              </a:rPr>
              <a:t> </a:t>
            </a:r>
            <a:r>
              <a:rPr lang="ru-RU" dirty="0" err="1">
                <a:latin typeface="Times New Roman" pitchFamily="18" charset="0"/>
              </a:rPr>
              <a:t>vitae</a:t>
            </a:r>
            <a:r>
              <a:rPr lang="ru-RU" dirty="0">
                <a:latin typeface="Times New Roman" pitchFamily="18" charset="0"/>
              </a:rPr>
              <a:t> </a:t>
            </a:r>
            <a:r>
              <a:rPr lang="ru-RU" dirty="0" err="1">
                <a:latin typeface="Times New Roman" pitchFamily="18" charset="0"/>
              </a:rPr>
              <a:t>dicta</a:t>
            </a:r>
            <a:r>
              <a:rPr lang="ru-RU" dirty="0">
                <a:latin typeface="Times New Roman" pitchFamily="18" charset="0"/>
              </a:rPr>
              <a:t> </a:t>
            </a:r>
            <a:r>
              <a:rPr lang="ru-RU" dirty="0" err="1">
                <a:latin typeface="Times New Roman" pitchFamily="18" charset="0"/>
              </a:rPr>
              <a:t>sunt</a:t>
            </a:r>
            <a:r>
              <a:rPr lang="ru-RU" dirty="0">
                <a:latin typeface="Times New Roman" pitchFamily="18" charset="0"/>
              </a:rPr>
              <a:t>, </a:t>
            </a:r>
            <a:r>
              <a:rPr lang="ru-RU" dirty="0" err="1">
                <a:latin typeface="Times New Roman" pitchFamily="18" charset="0"/>
              </a:rPr>
              <a:t>explicabo</a:t>
            </a:r>
            <a:r>
              <a:rPr lang="ru-RU" dirty="0">
                <a:latin typeface="Times New Roman" pitchFamily="18" charset="0"/>
              </a:rPr>
              <a:t>. </a:t>
            </a:r>
            <a:r>
              <a:rPr lang="ru-RU" dirty="0" err="1">
                <a:latin typeface="Times New Roman" pitchFamily="18" charset="0"/>
              </a:rPr>
              <a:t>Nemo</a:t>
            </a:r>
            <a:r>
              <a:rPr lang="ru-RU" dirty="0">
                <a:latin typeface="Times New Roman" pitchFamily="18" charset="0"/>
              </a:rPr>
              <a:t> </a:t>
            </a:r>
            <a:r>
              <a:rPr lang="ru-RU" dirty="0" err="1">
                <a:latin typeface="Times New Roman" pitchFamily="18" charset="0"/>
              </a:rPr>
              <a:t>enim</a:t>
            </a:r>
            <a:r>
              <a:rPr lang="ru-RU" dirty="0">
                <a:latin typeface="Times New Roman" pitchFamily="18" charset="0"/>
              </a:rPr>
              <a:t> </a:t>
            </a:r>
            <a:r>
              <a:rPr lang="ru-RU" dirty="0" err="1">
                <a:latin typeface="Times New Roman" pitchFamily="18" charset="0"/>
              </a:rPr>
              <a:t>ipsam</a:t>
            </a:r>
            <a:r>
              <a:rPr lang="ru-RU" dirty="0">
                <a:latin typeface="Times New Roman" pitchFamily="18" charset="0"/>
              </a:rPr>
              <a:t> </a:t>
            </a:r>
            <a:r>
              <a:rPr lang="ru-RU" dirty="0" err="1">
                <a:latin typeface="Times New Roman" pitchFamily="18" charset="0"/>
              </a:rPr>
              <a:t>voluptatem</a:t>
            </a:r>
            <a:r>
              <a:rPr lang="ru-RU" dirty="0">
                <a:latin typeface="Times New Roman" pitchFamily="18" charset="0"/>
              </a:rPr>
              <a:t>, </a:t>
            </a:r>
            <a:r>
              <a:rPr lang="ru-RU" dirty="0" err="1">
                <a:latin typeface="Times New Roman" pitchFamily="18" charset="0"/>
              </a:rPr>
              <a:t>quia</a:t>
            </a:r>
            <a:r>
              <a:rPr lang="ru-RU" dirty="0">
                <a:latin typeface="Times New Roman" pitchFamily="18" charset="0"/>
              </a:rPr>
              <a:t> </a:t>
            </a:r>
            <a:r>
              <a:rPr lang="ru-RU" dirty="0" err="1">
                <a:latin typeface="Times New Roman" pitchFamily="18" charset="0"/>
              </a:rPr>
              <a:t>voluptas</a:t>
            </a:r>
            <a:r>
              <a:rPr lang="ru-RU" dirty="0">
                <a:latin typeface="Times New Roman" pitchFamily="18" charset="0"/>
              </a:rPr>
              <a:t> </a:t>
            </a:r>
            <a:r>
              <a:rPr lang="ru-RU" dirty="0" err="1">
                <a:latin typeface="Times New Roman" pitchFamily="18" charset="0"/>
              </a:rPr>
              <a:t>sit</a:t>
            </a:r>
            <a:r>
              <a:rPr lang="ru-RU" dirty="0">
                <a:latin typeface="Times New Roman" pitchFamily="18" charset="0"/>
              </a:rPr>
              <a:t>, </a:t>
            </a:r>
            <a:r>
              <a:rPr lang="ru-RU" dirty="0" err="1">
                <a:latin typeface="Times New Roman" pitchFamily="18" charset="0"/>
              </a:rPr>
              <a:t>aspernatur</a:t>
            </a:r>
            <a:r>
              <a:rPr lang="ru-RU" dirty="0">
                <a:latin typeface="Times New Roman" pitchFamily="18" charset="0"/>
              </a:rPr>
              <a:t> </a:t>
            </a:r>
            <a:r>
              <a:rPr lang="ru-RU" dirty="0" err="1">
                <a:latin typeface="Times New Roman" pitchFamily="18" charset="0"/>
              </a:rPr>
              <a:t>aut</a:t>
            </a:r>
            <a:r>
              <a:rPr lang="ru-RU" dirty="0">
                <a:latin typeface="Times New Roman" pitchFamily="18" charset="0"/>
              </a:rPr>
              <a:t> </a:t>
            </a:r>
            <a:r>
              <a:rPr lang="ru-RU" dirty="0" err="1">
                <a:latin typeface="Times New Roman" pitchFamily="18" charset="0"/>
              </a:rPr>
              <a:t>odit</a:t>
            </a:r>
            <a:r>
              <a:rPr lang="ru-RU" dirty="0">
                <a:latin typeface="Times New Roman" pitchFamily="18" charset="0"/>
              </a:rPr>
              <a:t> </a:t>
            </a:r>
            <a:r>
              <a:rPr lang="ru-RU" dirty="0" err="1">
                <a:latin typeface="Times New Roman" pitchFamily="18" charset="0"/>
              </a:rPr>
              <a:t>aut</a:t>
            </a:r>
            <a:r>
              <a:rPr lang="ru-RU" dirty="0">
                <a:latin typeface="Times New Roman" pitchFamily="18" charset="0"/>
              </a:rPr>
              <a:t> </a:t>
            </a:r>
            <a:r>
              <a:rPr lang="ru-RU" dirty="0" err="1">
                <a:latin typeface="Times New Roman" pitchFamily="18" charset="0"/>
              </a:rPr>
              <a:t>fugit</a:t>
            </a:r>
            <a:r>
              <a:rPr lang="ru-RU" dirty="0">
                <a:latin typeface="Times New Roman" pitchFamily="18" charset="0"/>
              </a:rPr>
              <a:t>, </a:t>
            </a:r>
            <a:r>
              <a:rPr lang="ru-RU" dirty="0" err="1">
                <a:latin typeface="Times New Roman" pitchFamily="18" charset="0"/>
              </a:rPr>
              <a:t>sed</a:t>
            </a:r>
            <a:r>
              <a:rPr lang="ru-RU" dirty="0">
                <a:latin typeface="Times New Roman" pitchFamily="18" charset="0"/>
              </a:rPr>
              <a:t> </a:t>
            </a:r>
            <a:r>
              <a:rPr lang="ru-RU" dirty="0" err="1">
                <a:latin typeface="Times New Roman" pitchFamily="18" charset="0"/>
              </a:rPr>
              <a:t>quia</a:t>
            </a:r>
            <a:r>
              <a:rPr lang="ru-RU" dirty="0">
                <a:latin typeface="Times New Roman" pitchFamily="18" charset="0"/>
              </a:rPr>
              <a:t> </a:t>
            </a:r>
            <a:r>
              <a:rPr lang="ru-RU" dirty="0" err="1">
                <a:latin typeface="Times New Roman" pitchFamily="18" charset="0"/>
              </a:rPr>
              <a:t>consequuntur</a:t>
            </a:r>
            <a:r>
              <a:rPr lang="ru-RU" dirty="0">
                <a:latin typeface="Times New Roman" pitchFamily="18" charset="0"/>
              </a:rPr>
              <a:t> </a:t>
            </a:r>
            <a:r>
              <a:rPr lang="ru-RU" dirty="0" err="1">
                <a:latin typeface="Times New Roman" pitchFamily="18" charset="0"/>
              </a:rPr>
              <a:t>magni</a:t>
            </a:r>
            <a:r>
              <a:rPr lang="ru-RU" dirty="0">
                <a:latin typeface="Times New Roman" pitchFamily="18" charset="0"/>
              </a:rPr>
              <a:t> </a:t>
            </a:r>
            <a:r>
              <a:rPr lang="ru-RU" dirty="0" err="1">
                <a:latin typeface="Times New Roman" pitchFamily="18" charset="0"/>
              </a:rPr>
              <a:t>dolores</a:t>
            </a:r>
            <a:r>
              <a:rPr lang="ru-RU" dirty="0">
                <a:latin typeface="Times New Roman" pitchFamily="18" charset="0"/>
              </a:rPr>
              <a:t> </a:t>
            </a:r>
            <a:r>
              <a:rPr lang="ru-RU" dirty="0" err="1">
                <a:latin typeface="Times New Roman" pitchFamily="18" charset="0"/>
              </a:rPr>
              <a:t>eos</a:t>
            </a:r>
            <a:r>
              <a:rPr lang="ru-RU" dirty="0">
                <a:latin typeface="Times New Roman" pitchFamily="18" charset="0"/>
              </a:rPr>
              <a:t>, </a:t>
            </a:r>
            <a:r>
              <a:rPr lang="ru-RU" dirty="0" err="1">
                <a:latin typeface="Times New Roman" pitchFamily="18" charset="0"/>
              </a:rPr>
              <a:t>qui</a:t>
            </a:r>
            <a:r>
              <a:rPr lang="ru-RU" dirty="0">
                <a:latin typeface="Times New Roman" pitchFamily="18" charset="0"/>
              </a:rPr>
              <a:t> </a:t>
            </a:r>
            <a:r>
              <a:rPr lang="ru-RU" dirty="0" err="1">
                <a:latin typeface="Times New Roman" pitchFamily="18" charset="0"/>
              </a:rPr>
              <a:t>ratione</a:t>
            </a:r>
            <a:r>
              <a:rPr lang="ru-RU" dirty="0">
                <a:latin typeface="Times New Roman" pitchFamily="18" charset="0"/>
              </a:rPr>
              <a:t> </a:t>
            </a:r>
            <a:r>
              <a:rPr lang="ru-RU" dirty="0" err="1">
                <a:latin typeface="Times New Roman" pitchFamily="18" charset="0"/>
              </a:rPr>
              <a:t>voluptatem</a:t>
            </a:r>
            <a:r>
              <a:rPr lang="ru-RU" dirty="0">
                <a:latin typeface="Times New Roman" pitchFamily="18" charset="0"/>
              </a:rPr>
              <a:t> </a:t>
            </a:r>
            <a:r>
              <a:rPr lang="ru-RU" dirty="0" err="1">
                <a:latin typeface="Times New Roman" pitchFamily="18" charset="0"/>
              </a:rPr>
              <a:t>sequi</a:t>
            </a:r>
            <a:r>
              <a:rPr lang="ru-RU" dirty="0">
                <a:latin typeface="Times New Roman" pitchFamily="18" charset="0"/>
              </a:rPr>
              <a:t> </a:t>
            </a:r>
            <a:r>
              <a:rPr lang="ru-RU" dirty="0" err="1">
                <a:latin typeface="Times New Roman" pitchFamily="18" charset="0"/>
              </a:rPr>
              <a:t>nesciunt</a:t>
            </a:r>
            <a:r>
              <a:rPr lang="ru-RU" dirty="0">
                <a:latin typeface="Times New Roman" pitchFamily="18" charset="0"/>
              </a:rPr>
              <a:t>, </a:t>
            </a:r>
            <a:r>
              <a:rPr lang="ru-RU" dirty="0" err="1">
                <a:latin typeface="Times New Roman" pitchFamily="18" charset="0"/>
              </a:rPr>
              <a:t>neque</a:t>
            </a:r>
            <a:r>
              <a:rPr lang="ru-RU" dirty="0">
                <a:latin typeface="Times New Roman" pitchFamily="18" charset="0"/>
              </a:rPr>
              <a:t> </a:t>
            </a:r>
            <a:r>
              <a:rPr lang="ru-RU" dirty="0" err="1">
                <a:latin typeface="Times New Roman" pitchFamily="18" charset="0"/>
              </a:rPr>
              <a:t>porro</a:t>
            </a:r>
            <a:r>
              <a:rPr lang="ru-RU" dirty="0">
                <a:latin typeface="Times New Roman" pitchFamily="18" charset="0"/>
              </a:rPr>
              <a:t> </a:t>
            </a:r>
            <a:r>
              <a:rPr lang="ru-RU" dirty="0" err="1">
                <a:latin typeface="Times New Roman" pitchFamily="18" charset="0"/>
              </a:rPr>
              <a:t>quisquam</a:t>
            </a:r>
            <a:r>
              <a:rPr lang="ru-RU" dirty="0">
                <a:latin typeface="Times New Roman" pitchFamily="18" charset="0"/>
              </a:rPr>
              <a:t> </a:t>
            </a:r>
            <a:r>
              <a:rPr lang="ru-RU" dirty="0" err="1">
                <a:latin typeface="Times New Roman" pitchFamily="18" charset="0"/>
              </a:rPr>
              <a:t>est</a:t>
            </a:r>
            <a:r>
              <a:rPr lang="ru-RU" dirty="0">
                <a:latin typeface="Times New Roman" pitchFamily="18" charset="0"/>
              </a:rPr>
              <a:t>, </a:t>
            </a:r>
            <a:r>
              <a:rPr lang="ru-RU" dirty="0" err="1">
                <a:latin typeface="Times New Roman" pitchFamily="18" charset="0"/>
              </a:rPr>
              <a:t>qui</a:t>
            </a:r>
            <a:r>
              <a:rPr lang="ru-RU" dirty="0">
                <a:latin typeface="Times New Roman" pitchFamily="18" charset="0"/>
              </a:rPr>
              <a:t> </a:t>
            </a:r>
            <a:r>
              <a:rPr lang="ru-RU" dirty="0" err="1">
                <a:latin typeface="Times New Roman" pitchFamily="18" charset="0"/>
              </a:rPr>
              <a:t>do</a:t>
            </a:r>
            <a:r>
              <a:rPr lang="ru-RU" b="1" dirty="0" err="1">
                <a:latin typeface="Times New Roman" pitchFamily="18" charset="0"/>
              </a:rPr>
              <a:t>lorem</a:t>
            </a:r>
            <a:r>
              <a:rPr lang="ru-RU" b="1" dirty="0">
                <a:latin typeface="Times New Roman" pitchFamily="18" charset="0"/>
              </a:rPr>
              <a:t> </a:t>
            </a:r>
            <a:r>
              <a:rPr lang="ru-RU" b="1" dirty="0" err="1">
                <a:latin typeface="Times New Roman" pitchFamily="18" charset="0"/>
              </a:rPr>
              <a:t>ipsum</a:t>
            </a:r>
            <a:r>
              <a:rPr lang="ru-RU" dirty="0">
                <a:latin typeface="Times New Roman" pitchFamily="18" charset="0"/>
              </a:rPr>
              <a:t>, </a:t>
            </a:r>
            <a:r>
              <a:rPr lang="ru-RU" dirty="0" err="1">
                <a:latin typeface="Times New Roman" pitchFamily="18" charset="0"/>
              </a:rPr>
              <a:t>quia</a:t>
            </a:r>
            <a:r>
              <a:rPr lang="ru-RU" dirty="0">
                <a:latin typeface="Times New Roman" pitchFamily="18" charset="0"/>
              </a:rPr>
              <a:t> </a:t>
            </a:r>
            <a:r>
              <a:rPr lang="ru-RU" b="1" dirty="0" err="1">
                <a:latin typeface="Times New Roman" pitchFamily="18" charset="0"/>
              </a:rPr>
              <a:t>dolor</a:t>
            </a:r>
            <a:r>
              <a:rPr lang="ru-RU" b="1" dirty="0">
                <a:latin typeface="Times New Roman" pitchFamily="18" charset="0"/>
              </a:rPr>
              <a:t> </a:t>
            </a:r>
            <a:r>
              <a:rPr lang="ru-RU" b="1" dirty="0" err="1">
                <a:latin typeface="Times New Roman" pitchFamily="18" charset="0"/>
              </a:rPr>
              <a:t>sit</a:t>
            </a:r>
            <a:r>
              <a:rPr lang="ru-RU" b="1" dirty="0">
                <a:latin typeface="Times New Roman" pitchFamily="18" charset="0"/>
              </a:rPr>
              <a:t>, </a:t>
            </a:r>
            <a:r>
              <a:rPr lang="ru-RU" b="1" dirty="0" err="1">
                <a:latin typeface="Times New Roman" pitchFamily="18" charset="0"/>
              </a:rPr>
              <a:t>amet</a:t>
            </a:r>
            <a:r>
              <a:rPr lang="ru-RU" b="1" dirty="0">
                <a:latin typeface="Times New Roman" pitchFamily="18" charset="0"/>
              </a:rPr>
              <a:t>, </a:t>
            </a:r>
            <a:r>
              <a:rPr lang="ru-RU" b="1" dirty="0" err="1">
                <a:latin typeface="Times New Roman" pitchFamily="18" charset="0"/>
              </a:rPr>
              <a:t>consectetur</a:t>
            </a:r>
            <a:r>
              <a:rPr lang="ru-RU" b="1" dirty="0">
                <a:latin typeface="Times New Roman" pitchFamily="18" charset="0"/>
              </a:rPr>
              <a:t>, </a:t>
            </a:r>
            <a:r>
              <a:rPr lang="ru-RU" b="1" dirty="0" err="1">
                <a:latin typeface="Times New Roman" pitchFamily="18" charset="0"/>
              </a:rPr>
              <a:t>adipisci</a:t>
            </a:r>
            <a:r>
              <a:rPr lang="ru-RU" dirty="0">
                <a:latin typeface="Times New Roman" pitchFamily="18" charset="0"/>
              </a:rPr>
              <a:t> </a:t>
            </a:r>
            <a:r>
              <a:rPr lang="ru-RU" dirty="0" err="1">
                <a:latin typeface="Times New Roman" pitchFamily="18" charset="0"/>
              </a:rPr>
              <a:t>v</a:t>
            </a:r>
            <a:r>
              <a:rPr lang="ru-RU" b="1" dirty="0" err="1">
                <a:latin typeface="Times New Roman" pitchFamily="18" charset="0"/>
              </a:rPr>
              <a:t>elit</a:t>
            </a:r>
            <a:r>
              <a:rPr lang="ru-RU" b="1" dirty="0">
                <a:latin typeface="Times New Roman" pitchFamily="18" charset="0"/>
              </a:rPr>
              <a:t>, </a:t>
            </a:r>
            <a:r>
              <a:rPr lang="ru-RU" b="1" dirty="0" err="1">
                <a:latin typeface="Times New Roman" pitchFamily="18" charset="0"/>
              </a:rPr>
              <a:t>sed</a:t>
            </a:r>
            <a:r>
              <a:rPr lang="ru-RU" dirty="0">
                <a:latin typeface="Times New Roman" pitchFamily="18" charset="0"/>
              </a:rPr>
              <a:t> </a:t>
            </a:r>
            <a:r>
              <a:rPr lang="ru-RU" dirty="0" err="1">
                <a:latin typeface="Times New Roman" pitchFamily="18" charset="0"/>
              </a:rPr>
              <a:t>quia</a:t>
            </a:r>
            <a:r>
              <a:rPr lang="ru-RU" dirty="0">
                <a:latin typeface="Times New Roman" pitchFamily="18" charset="0"/>
              </a:rPr>
              <a:t> </a:t>
            </a:r>
            <a:r>
              <a:rPr lang="ru-RU" dirty="0" err="1">
                <a:latin typeface="Times New Roman" pitchFamily="18" charset="0"/>
              </a:rPr>
              <a:t>non</a:t>
            </a:r>
            <a:r>
              <a:rPr lang="ru-RU" dirty="0">
                <a:latin typeface="Times New Roman" pitchFamily="18" charset="0"/>
              </a:rPr>
              <a:t> </a:t>
            </a:r>
            <a:r>
              <a:rPr lang="ru-RU" dirty="0" err="1">
                <a:latin typeface="Times New Roman" pitchFamily="18" charset="0"/>
              </a:rPr>
              <a:t>numquam</a:t>
            </a:r>
            <a:r>
              <a:rPr lang="ru-RU" dirty="0">
                <a:latin typeface="Times New Roman" pitchFamily="18" charset="0"/>
              </a:rPr>
              <a:t> </a:t>
            </a:r>
            <a:r>
              <a:rPr lang="ru-RU" b="1" dirty="0" err="1">
                <a:latin typeface="Times New Roman" pitchFamily="18" charset="0"/>
              </a:rPr>
              <a:t>eius</a:t>
            </a:r>
            <a:r>
              <a:rPr lang="ru-RU" dirty="0">
                <a:latin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97892" y="1417340"/>
            <a:ext cx="9145015" cy="2677656"/>
          </a:xfrm>
          <a:prstGeom prst="rect">
            <a:avLst/>
          </a:prstGeom>
          <a:noFill/>
          <a:ln w="9525">
            <a:noFill/>
            <a:miter lim="800000"/>
            <a:headEnd/>
            <a:tailEnd/>
          </a:ln>
          <a:effectLst/>
        </p:spPr>
        <p:txBody>
          <a:bodyPr wrap="square">
            <a:spAutoFit/>
          </a:bodyPr>
          <a:lstStyle/>
          <a:p>
            <a:pPr algn="just"/>
            <a:endParaRPr lang="ru-RU" sz="2800" dirty="0" smtClean="0"/>
          </a:p>
          <a:p>
            <a:pPr algn="just"/>
            <a:r>
              <a:rPr lang="ru-RU" sz="2800" dirty="0" smtClean="0">
                <a:solidFill>
                  <a:schemeClr val="tx2"/>
                </a:solidFill>
              </a:rPr>
              <a:t>Культура как растение: у нее не только ветви, но и корни. Чрезвычайно важно, чтобы рост начинался именно с корней. </a:t>
            </a:r>
          </a:p>
          <a:p>
            <a:pPr algn="just"/>
            <a:endParaRPr lang="ru-RU" sz="2800" dirty="0" smtClean="0">
              <a:solidFill>
                <a:schemeClr val="tx2"/>
              </a:solidFill>
            </a:endParaRPr>
          </a:p>
          <a:p>
            <a:pPr algn="just"/>
            <a:r>
              <a:rPr lang="ru-RU" sz="2800" dirty="0" smtClean="0">
                <a:solidFill>
                  <a:schemeClr val="tx2"/>
                </a:solidFill>
              </a:rPr>
              <a:t>				Д.Лихачев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41908" y="1561356"/>
            <a:ext cx="8208913" cy="2308324"/>
          </a:xfrm>
          <a:prstGeom prst="rect">
            <a:avLst/>
          </a:prstGeom>
          <a:noFill/>
          <a:ln w="9525">
            <a:noFill/>
            <a:miter lim="800000"/>
            <a:headEnd/>
            <a:tailEnd/>
          </a:ln>
          <a:effectLst/>
        </p:spPr>
        <p:txBody>
          <a:bodyPr wrap="square">
            <a:spAutoFit/>
          </a:bodyPr>
          <a:lstStyle/>
          <a:p>
            <a:pPr algn="ctr"/>
            <a:r>
              <a:rPr lang="ru-RU" sz="4800" i="1" dirty="0">
                <a:solidFill>
                  <a:srgbClr val="0000CC"/>
                </a:solidFill>
              </a:rPr>
              <a:t>Мы </a:t>
            </a:r>
            <a:r>
              <a:rPr lang="ru-RU" sz="4800" i="1" dirty="0" smtClean="0">
                <a:solidFill>
                  <a:srgbClr val="0000CC"/>
                </a:solidFill>
              </a:rPr>
              <a:t>всегда рады встрече с новыми читателями </a:t>
            </a:r>
          </a:p>
          <a:p>
            <a:pPr algn="ctr"/>
            <a:r>
              <a:rPr lang="ru-RU" sz="4800" i="1" dirty="0" smtClean="0">
                <a:solidFill>
                  <a:srgbClr val="0000CC"/>
                </a:solidFill>
              </a:rPr>
              <a:t>и авторами, потому что</a:t>
            </a:r>
            <a:endParaRPr lang="ru-RU" sz="4800" dirty="0">
              <a:solidFill>
                <a:srgbClr val="0000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7932" y="2395835"/>
            <a:ext cx="8208912" cy="1569660"/>
          </a:xfrm>
          <a:prstGeom prst="rect">
            <a:avLst/>
          </a:prstGeom>
        </p:spPr>
        <p:txBody>
          <a:bodyPr wrap="square">
            <a:spAutoFit/>
          </a:bodyPr>
          <a:lstStyle/>
          <a:p>
            <a:pPr algn="ctr"/>
            <a:r>
              <a:rPr lang="ru-RU" sz="4800" dirty="0" smtClean="0">
                <a:solidFill>
                  <a:srgbClr val="0000CC"/>
                </a:solidFill>
              </a:rPr>
              <a:t>историю </a:t>
            </a:r>
            <a:r>
              <a:rPr lang="ru-RU" sz="4800" dirty="0" smtClean="0">
                <a:solidFill>
                  <a:srgbClr val="0000CC"/>
                </a:solidFill>
              </a:rPr>
              <a:t>Таганрога можно изучать до бесконечности!</a:t>
            </a:r>
            <a:endParaRPr lang="ru-RU" sz="4800" dirty="0">
              <a:solidFill>
                <a:srgbClr val="0000C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7932" y="2395835"/>
            <a:ext cx="8208912" cy="1569660"/>
          </a:xfrm>
          <a:prstGeom prst="rect">
            <a:avLst/>
          </a:prstGeom>
        </p:spPr>
        <p:txBody>
          <a:bodyPr wrap="square">
            <a:spAutoFit/>
          </a:bodyPr>
          <a:lstStyle/>
          <a:p>
            <a:pPr algn="ctr"/>
            <a:r>
              <a:rPr lang="ru-RU" sz="4800" dirty="0" smtClean="0">
                <a:solidFill>
                  <a:srgbClr val="0000CC"/>
                </a:solidFill>
              </a:rPr>
              <a:t>БЛАГОДАРИМ ЗА ВНИМАНИЕ!</a:t>
            </a:r>
            <a:endParaRPr lang="ru-RU" sz="4800" dirty="0">
              <a:solidFill>
                <a:srgbClr val="0000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39738" y="1223963"/>
            <a:ext cx="1846980" cy="584775"/>
          </a:xfrm>
          <a:prstGeom prst="rect">
            <a:avLst/>
          </a:prstGeom>
          <a:noFill/>
          <a:ln w="9525">
            <a:noFill/>
            <a:miter lim="800000"/>
            <a:headEnd/>
            <a:tailEnd/>
          </a:ln>
          <a:effectLst/>
        </p:spPr>
        <p:txBody>
          <a:bodyPr wrap="none">
            <a:spAutoFit/>
          </a:bodyPr>
          <a:lstStyle/>
          <a:p>
            <a:r>
              <a:rPr lang="ru-RU" sz="3200" dirty="0" smtClean="0">
                <a:solidFill>
                  <a:schemeClr val="tx2"/>
                </a:solidFill>
              </a:rPr>
              <a:t>Награды</a:t>
            </a:r>
            <a:endParaRPr lang="ru-RU" sz="3200" dirty="0">
              <a:solidFill>
                <a:schemeClr val="tx2"/>
              </a:solidFill>
            </a:endParaRPr>
          </a:p>
        </p:txBody>
      </p:sp>
      <p:sp>
        <p:nvSpPr>
          <p:cNvPr id="34819" name="Text Box 3"/>
          <p:cNvSpPr txBox="1">
            <a:spLocks noChangeArrowheads="1"/>
          </p:cNvSpPr>
          <p:nvPr/>
        </p:nvSpPr>
        <p:spPr bwMode="auto">
          <a:xfrm>
            <a:off x="520700" y="1993900"/>
            <a:ext cx="5997872" cy="3139321"/>
          </a:xfrm>
          <a:prstGeom prst="rect">
            <a:avLst/>
          </a:prstGeom>
          <a:noFill/>
          <a:ln w="9525">
            <a:noFill/>
            <a:miter lim="800000"/>
            <a:headEnd/>
            <a:tailEnd/>
          </a:ln>
          <a:effectLst/>
        </p:spPr>
        <p:txBody>
          <a:bodyPr wrap="square">
            <a:spAutoFit/>
          </a:bodyPr>
          <a:lstStyle/>
          <a:p>
            <a:r>
              <a:rPr lang="ru-RU" dirty="0" smtClean="0"/>
              <a:t>1999  г. - диплом областного Союза журналистов</a:t>
            </a:r>
          </a:p>
          <a:p>
            <a:r>
              <a:rPr lang="ru-RU" dirty="0" smtClean="0"/>
              <a:t> </a:t>
            </a:r>
          </a:p>
          <a:p>
            <a:r>
              <a:rPr lang="ru-RU" dirty="0" smtClean="0"/>
              <a:t>2001 г.- победитель</a:t>
            </a:r>
            <a:r>
              <a:rPr lang="ru-RU" b="1" dirty="0" smtClean="0"/>
              <a:t> в номинации «За прогресс в организационно-творческих достижениях редакций»</a:t>
            </a:r>
            <a:r>
              <a:rPr lang="ru-RU" dirty="0" smtClean="0"/>
              <a:t> творческого конкурса Ростовской области на лучшие журналистские работы</a:t>
            </a:r>
            <a:endParaRPr lang="ru-RU" b="1" dirty="0" smtClean="0"/>
          </a:p>
          <a:p>
            <a:r>
              <a:rPr lang="ru-RU" dirty="0" smtClean="0"/>
              <a:t> </a:t>
            </a:r>
          </a:p>
          <a:p>
            <a:r>
              <a:rPr lang="ru-RU" dirty="0" smtClean="0"/>
              <a:t>2010 г.- </a:t>
            </a:r>
            <a:r>
              <a:rPr lang="ru-RU" b="1" dirty="0" smtClean="0"/>
              <a:t>«Свод лучших краеведческих изданий России» </a:t>
            </a:r>
            <a:r>
              <a:rPr lang="ru-RU" dirty="0" smtClean="0"/>
              <a:t>(конкурс российских краеведческих периодических изданий фонда имени Д. С. Лихачева и Союза краеведов России)</a:t>
            </a:r>
          </a:p>
        </p:txBody>
      </p:sp>
      <p:pic>
        <p:nvPicPr>
          <p:cNvPr id="34821" name="Picture 5" descr="slide0004_image015"/>
          <p:cNvPicPr>
            <a:picLocks noChangeAspect="1" noChangeArrowheads="1"/>
          </p:cNvPicPr>
          <p:nvPr/>
        </p:nvPicPr>
        <p:blipFill>
          <a:blip r:embed="rId2" cstate="print"/>
          <a:srcRect/>
          <a:stretch>
            <a:fillRect/>
          </a:stretch>
        </p:blipFill>
        <p:spPr bwMode="auto">
          <a:xfrm>
            <a:off x="6518275" y="1417638"/>
            <a:ext cx="2808288" cy="37433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39738" y="1223963"/>
            <a:ext cx="2819746" cy="584775"/>
          </a:xfrm>
          <a:prstGeom prst="rect">
            <a:avLst/>
          </a:prstGeom>
          <a:noFill/>
          <a:ln w="9525">
            <a:noFill/>
            <a:miter lim="800000"/>
            <a:headEnd/>
            <a:tailEnd/>
          </a:ln>
          <a:effectLst/>
        </p:spPr>
        <p:txBody>
          <a:bodyPr wrap="none">
            <a:spAutoFit/>
          </a:bodyPr>
          <a:lstStyle/>
          <a:p>
            <a:r>
              <a:rPr lang="ru-RU" sz="3200" dirty="0" smtClean="0"/>
              <a:t>Цель </a:t>
            </a:r>
            <a:r>
              <a:rPr lang="ru-RU" sz="3200" dirty="0"/>
              <a:t>издания</a:t>
            </a:r>
          </a:p>
        </p:txBody>
      </p:sp>
      <p:sp>
        <p:nvSpPr>
          <p:cNvPr id="35845" name="Text Box 5"/>
          <p:cNvSpPr txBox="1">
            <a:spLocks noChangeArrowheads="1"/>
          </p:cNvSpPr>
          <p:nvPr/>
        </p:nvSpPr>
        <p:spPr bwMode="auto">
          <a:xfrm>
            <a:off x="520700" y="1993900"/>
            <a:ext cx="8590160" cy="1477328"/>
          </a:xfrm>
          <a:prstGeom prst="rect">
            <a:avLst/>
          </a:prstGeom>
          <a:noFill/>
          <a:ln w="9525">
            <a:noFill/>
            <a:miter lim="800000"/>
            <a:headEnd/>
            <a:tailEnd/>
          </a:ln>
          <a:effectLst/>
        </p:spPr>
        <p:txBody>
          <a:bodyPr wrap="square">
            <a:spAutoFit/>
          </a:bodyPr>
          <a:lstStyle/>
          <a:p>
            <a:pPr>
              <a:spcBef>
                <a:spcPct val="50000"/>
              </a:spcBef>
            </a:pPr>
            <a:r>
              <a:rPr lang="ru-RU" sz="2000" dirty="0" smtClean="0">
                <a:solidFill>
                  <a:schemeClr val="tx2"/>
                </a:solidFill>
              </a:rPr>
              <a:t>Любовь к родному краю, знание его истории — основа, на которой только и может осуществляться рост духовной культуры всего общества </a:t>
            </a:r>
          </a:p>
          <a:p>
            <a:pPr>
              <a:spcBef>
                <a:spcPct val="50000"/>
              </a:spcBef>
            </a:pPr>
            <a:r>
              <a:rPr lang="ru-RU" sz="2000" dirty="0" smtClean="0">
                <a:solidFill>
                  <a:schemeClr val="tx2"/>
                </a:solidFill>
              </a:rPr>
              <a:t> 							      Д. Лихаче</a:t>
            </a:r>
            <a:r>
              <a:rPr lang="ru-RU" dirty="0" smtClean="0"/>
              <a:t>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39738" y="1223963"/>
            <a:ext cx="3340530" cy="584775"/>
          </a:xfrm>
          <a:prstGeom prst="rect">
            <a:avLst/>
          </a:prstGeom>
          <a:noFill/>
          <a:ln w="9525">
            <a:noFill/>
            <a:miter lim="800000"/>
            <a:headEnd/>
            <a:tailEnd/>
          </a:ln>
          <a:effectLst/>
        </p:spPr>
        <p:txBody>
          <a:bodyPr wrap="none">
            <a:spAutoFit/>
          </a:bodyPr>
          <a:lstStyle/>
          <a:p>
            <a:r>
              <a:rPr lang="ru-RU" sz="3200" dirty="0" smtClean="0"/>
              <a:t>Задачи издания</a:t>
            </a:r>
            <a:endParaRPr lang="ru-RU" sz="3200" dirty="0"/>
          </a:p>
        </p:txBody>
      </p:sp>
      <p:sp>
        <p:nvSpPr>
          <p:cNvPr id="35845" name="Text Box 5"/>
          <p:cNvSpPr txBox="1">
            <a:spLocks noChangeArrowheads="1"/>
          </p:cNvSpPr>
          <p:nvPr/>
        </p:nvSpPr>
        <p:spPr bwMode="auto">
          <a:xfrm>
            <a:off x="520699" y="1993900"/>
            <a:ext cx="8976591" cy="3170099"/>
          </a:xfrm>
          <a:prstGeom prst="rect">
            <a:avLst/>
          </a:prstGeom>
          <a:noFill/>
          <a:ln w="9525">
            <a:noFill/>
            <a:miter lim="800000"/>
            <a:headEnd/>
            <a:tailEnd/>
          </a:ln>
          <a:effectLst/>
        </p:spPr>
        <p:txBody>
          <a:bodyPr wrap="square">
            <a:spAutoFit/>
          </a:bodyPr>
          <a:lstStyle/>
          <a:p>
            <a:pPr>
              <a:buFont typeface="Arial" pitchFamily="34" charset="0"/>
              <a:buChar char="•"/>
            </a:pPr>
            <a:r>
              <a:rPr lang="ru-RU" dirty="0" smtClean="0"/>
              <a:t> </a:t>
            </a:r>
            <a:r>
              <a:rPr lang="ru-RU" sz="2000" dirty="0" smtClean="0"/>
              <a:t>Открыть ранее неизвестные исторические факты</a:t>
            </a:r>
          </a:p>
          <a:p>
            <a:pPr>
              <a:buFont typeface="Arial" pitchFamily="34" charset="0"/>
              <a:buChar char="•"/>
            </a:pPr>
            <a:endParaRPr lang="ru-RU" sz="2000" dirty="0" smtClean="0"/>
          </a:p>
          <a:p>
            <a:pPr>
              <a:buFont typeface="Arial" pitchFamily="34" charset="0"/>
              <a:buChar char="•"/>
            </a:pPr>
            <a:r>
              <a:rPr lang="ru-RU" sz="2000" dirty="0" smtClean="0"/>
              <a:t> Раскрыть  в разных жанрах современный Таганрог, культуру, научно-промышленный потенциал, перспективы социально-экономического развития</a:t>
            </a:r>
          </a:p>
          <a:p>
            <a:pPr>
              <a:buFont typeface="Arial" pitchFamily="34" charset="0"/>
              <a:buChar char="•"/>
            </a:pPr>
            <a:endParaRPr lang="ru-RU" sz="2000" dirty="0" smtClean="0"/>
          </a:p>
          <a:p>
            <a:pPr>
              <a:buFont typeface="Arial" pitchFamily="34" charset="0"/>
              <a:buChar char="•"/>
            </a:pPr>
            <a:r>
              <a:rPr lang="ru-RU" sz="2000" dirty="0" smtClean="0"/>
              <a:t> Показать органичную связь времен и поколений - прошлого, настоящего и будущего</a:t>
            </a:r>
          </a:p>
          <a:p>
            <a:pPr>
              <a:buFont typeface="Arial" pitchFamily="34" charset="0"/>
              <a:buChar char="•"/>
            </a:pPr>
            <a:endParaRPr lang="ru-RU" sz="2000" dirty="0" smtClean="0"/>
          </a:p>
          <a:p>
            <a:r>
              <a:rPr lang="ru-RU" sz="20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39738" y="1057301"/>
            <a:ext cx="2249487" cy="584775"/>
          </a:xfrm>
          <a:prstGeom prst="rect">
            <a:avLst/>
          </a:prstGeom>
          <a:noFill/>
          <a:ln w="9525">
            <a:noFill/>
            <a:miter lim="800000"/>
            <a:headEnd/>
            <a:tailEnd/>
          </a:ln>
          <a:effectLst/>
        </p:spPr>
        <p:txBody>
          <a:bodyPr wrap="square">
            <a:spAutoFit/>
          </a:bodyPr>
          <a:lstStyle/>
          <a:p>
            <a:r>
              <a:rPr lang="ru-RU" sz="3200" dirty="0"/>
              <a:t>Редакторы</a:t>
            </a:r>
          </a:p>
        </p:txBody>
      </p:sp>
      <p:sp>
        <p:nvSpPr>
          <p:cNvPr id="36867" name="Text Box 3"/>
          <p:cNvSpPr txBox="1">
            <a:spLocks noChangeArrowheads="1"/>
          </p:cNvSpPr>
          <p:nvPr/>
        </p:nvSpPr>
        <p:spPr bwMode="auto">
          <a:xfrm>
            <a:off x="4142308" y="1993900"/>
            <a:ext cx="5040560" cy="646331"/>
          </a:xfrm>
          <a:prstGeom prst="rect">
            <a:avLst/>
          </a:prstGeom>
          <a:noFill/>
          <a:ln w="9525">
            <a:noFill/>
            <a:miter lim="800000"/>
            <a:headEnd/>
            <a:tailEnd/>
          </a:ln>
          <a:effectLst/>
        </p:spPr>
        <p:txBody>
          <a:bodyPr wrap="square">
            <a:spAutoFit/>
          </a:bodyPr>
          <a:lstStyle/>
          <a:p>
            <a:pPr>
              <a:spcBef>
                <a:spcPct val="50000"/>
              </a:spcBef>
            </a:pPr>
            <a:r>
              <a:rPr lang="ru-RU" b="1" dirty="0" smtClean="0">
                <a:latin typeface="Times New Roman" pitchFamily="18" charset="0"/>
              </a:rPr>
              <a:t> Александр Иванович Николаенко –первый редактор альманаха</a:t>
            </a:r>
          </a:p>
        </p:txBody>
      </p:sp>
      <p:pic>
        <p:nvPicPr>
          <p:cNvPr id="2050" name="Picture 2" descr="C:\Users\user\Documents\ВЫСТУПЛЕНИЯ\slide0006_image018.jpg"/>
          <p:cNvPicPr>
            <a:picLocks noChangeAspect="1" noChangeArrowheads="1"/>
          </p:cNvPicPr>
          <p:nvPr/>
        </p:nvPicPr>
        <p:blipFill>
          <a:blip r:embed="rId2" cstate="print"/>
          <a:srcRect/>
          <a:stretch>
            <a:fillRect/>
          </a:stretch>
        </p:blipFill>
        <p:spPr bwMode="auto">
          <a:xfrm>
            <a:off x="325884" y="1777380"/>
            <a:ext cx="2486586" cy="38157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39738" y="1223963"/>
            <a:ext cx="2249487" cy="579437"/>
          </a:xfrm>
          <a:prstGeom prst="rect">
            <a:avLst/>
          </a:prstGeom>
          <a:noFill/>
          <a:ln w="9525">
            <a:noFill/>
            <a:miter lim="800000"/>
            <a:headEnd/>
            <a:tailEnd/>
          </a:ln>
          <a:effectLst/>
        </p:spPr>
        <p:txBody>
          <a:bodyPr wrap="none">
            <a:spAutoFit/>
          </a:bodyPr>
          <a:lstStyle/>
          <a:p>
            <a:r>
              <a:rPr lang="ru-RU" sz="3200" dirty="0"/>
              <a:t>Редакторы</a:t>
            </a:r>
          </a:p>
        </p:txBody>
      </p:sp>
      <p:sp>
        <p:nvSpPr>
          <p:cNvPr id="36867" name="Text Box 3"/>
          <p:cNvSpPr txBox="1">
            <a:spLocks noChangeArrowheads="1"/>
          </p:cNvSpPr>
          <p:nvPr/>
        </p:nvSpPr>
        <p:spPr bwMode="auto">
          <a:xfrm>
            <a:off x="397892" y="1993900"/>
            <a:ext cx="1584176" cy="1338828"/>
          </a:xfrm>
          <a:prstGeom prst="rect">
            <a:avLst/>
          </a:prstGeom>
          <a:noFill/>
          <a:ln w="9525">
            <a:noFill/>
            <a:miter lim="800000"/>
            <a:headEnd/>
            <a:tailEnd/>
          </a:ln>
          <a:effectLst/>
        </p:spPr>
        <p:txBody>
          <a:bodyPr wrap="square">
            <a:spAutoFit/>
          </a:bodyPr>
          <a:lstStyle/>
          <a:p>
            <a:pPr>
              <a:spcBef>
                <a:spcPct val="50000"/>
              </a:spcBef>
            </a:pPr>
            <a:r>
              <a:rPr lang="ru-RU" b="1" dirty="0" smtClean="0">
                <a:latin typeface="Times New Roman" pitchFamily="18" charset="0"/>
              </a:rPr>
              <a:t>Виктор </a:t>
            </a:r>
            <a:r>
              <a:rPr lang="ru-RU" b="1" dirty="0" err="1" smtClean="0">
                <a:latin typeface="Times New Roman" pitchFamily="18" charset="0"/>
              </a:rPr>
              <a:t>АнатольевичВолошин</a:t>
            </a:r>
            <a:endParaRPr lang="ru-RU" b="1" dirty="0" smtClean="0">
              <a:latin typeface="Times New Roman" pitchFamily="18" charset="0"/>
            </a:endParaRPr>
          </a:p>
          <a:p>
            <a:pPr>
              <a:spcBef>
                <a:spcPct val="50000"/>
              </a:spcBef>
            </a:pPr>
            <a:r>
              <a:rPr lang="ru-RU" b="1" dirty="0" smtClean="0">
                <a:latin typeface="Times New Roman" pitchFamily="18" charset="0"/>
              </a:rPr>
              <a:t> (-2015</a:t>
            </a:r>
            <a:endParaRPr lang="ru-RU" dirty="0">
              <a:latin typeface="Times New Roman" pitchFamily="18" charset="0"/>
            </a:endParaRPr>
          </a:p>
        </p:txBody>
      </p:sp>
      <p:pic>
        <p:nvPicPr>
          <p:cNvPr id="1026" name="Picture 2" descr="C:\Users\user\Documents\ВЫСТУПЛЕНИЯ\slide0005_image023.jpg"/>
          <p:cNvPicPr>
            <a:picLocks noChangeAspect="1" noChangeArrowheads="1"/>
          </p:cNvPicPr>
          <p:nvPr/>
        </p:nvPicPr>
        <p:blipFill>
          <a:blip r:embed="rId2" cstate="print"/>
          <a:srcRect/>
          <a:stretch>
            <a:fillRect/>
          </a:stretch>
        </p:blipFill>
        <p:spPr bwMode="auto">
          <a:xfrm>
            <a:off x="2054076" y="2065411"/>
            <a:ext cx="2209025" cy="3322098"/>
          </a:xfrm>
          <a:prstGeom prst="rect">
            <a:avLst/>
          </a:prstGeom>
          <a:noFill/>
        </p:spPr>
      </p:pic>
      <p:pic>
        <p:nvPicPr>
          <p:cNvPr id="1027" name="Picture 3" descr="C:\Users\user\Documents\ВЫСТУПЛЕНИЯ\slide0005_image024.jpg"/>
          <p:cNvPicPr>
            <a:picLocks noChangeAspect="1" noChangeArrowheads="1"/>
          </p:cNvPicPr>
          <p:nvPr/>
        </p:nvPicPr>
        <p:blipFill>
          <a:blip r:embed="rId3" cstate="print"/>
          <a:srcRect/>
          <a:stretch>
            <a:fillRect/>
          </a:stretch>
        </p:blipFill>
        <p:spPr bwMode="auto">
          <a:xfrm>
            <a:off x="4574356" y="1417340"/>
            <a:ext cx="1905000" cy="2381250"/>
          </a:xfrm>
          <a:prstGeom prst="rect">
            <a:avLst/>
          </a:prstGeom>
          <a:noFill/>
        </p:spPr>
      </p:pic>
      <p:pic>
        <p:nvPicPr>
          <p:cNvPr id="1028" name="Picture 4" descr="C:\Users\user\Documents\ВЫСТУПЛЕНИЯ\slide0005_image026.jpg"/>
          <p:cNvPicPr>
            <a:picLocks noChangeAspect="1" noChangeArrowheads="1"/>
          </p:cNvPicPr>
          <p:nvPr/>
        </p:nvPicPr>
        <p:blipFill>
          <a:blip r:embed="rId4" cstate="print"/>
          <a:srcRect/>
          <a:stretch>
            <a:fillRect/>
          </a:stretch>
        </p:blipFill>
        <p:spPr bwMode="auto">
          <a:xfrm>
            <a:off x="6734596" y="985292"/>
            <a:ext cx="2763838" cy="3213100"/>
          </a:xfrm>
          <a:prstGeom prst="rect">
            <a:avLst/>
          </a:prstGeom>
          <a:noFill/>
        </p:spPr>
      </p:pic>
      <p:sp>
        <p:nvSpPr>
          <p:cNvPr id="7" name="Прямоугольник 6"/>
          <p:cNvSpPr/>
          <p:nvPr/>
        </p:nvSpPr>
        <p:spPr>
          <a:xfrm>
            <a:off x="4502348" y="4297660"/>
            <a:ext cx="2016224" cy="646331"/>
          </a:xfrm>
          <a:prstGeom prst="rect">
            <a:avLst/>
          </a:prstGeom>
        </p:spPr>
        <p:txBody>
          <a:bodyPr wrap="square">
            <a:spAutoFit/>
          </a:bodyPr>
          <a:lstStyle/>
          <a:p>
            <a:pPr>
              <a:spcBef>
                <a:spcPct val="50000"/>
              </a:spcBef>
            </a:pPr>
            <a:r>
              <a:rPr lang="ru-RU" b="1" dirty="0" smtClean="0">
                <a:latin typeface="Times New Roman" pitchFamily="18" charset="0"/>
              </a:rPr>
              <a:t>Татьяна </a:t>
            </a:r>
            <a:r>
              <a:rPr lang="ru-RU" b="1" dirty="0" err="1" smtClean="0">
                <a:latin typeface="Times New Roman" pitchFamily="18" charset="0"/>
              </a:rPr>
              <a:t>Зеленская</a:t>
            </a:r>
            <a:r>
              <a:rPr lang="ru-RU" b="1" dirty="0" smtClean="0">
                <a:latin typeface="Times New Roman" pitchFamily="18" charset="0"/>
              </a:rPr>
              <a:t> ( -2015</a:t>
            </a:r>
            <a:endParaRPr lang="ru-RU" dirty="0">
              <a:latin typeface="Times New Roman" pitchFamily="18" charset="0"/>
            </a:endParaRPr>
          </a:p>
        </p:txBody>
      </p:sp>
      <p:sp>
        <p:nvSpPr>
          <p:cNvPr id="8" name="Прямоугольник 7"/>
          <p:cNvSpPr/>
          <p:nvPr/>
        </p:nvSpPr>
        <p:spPr>
          <a:xfrm>
            <a:off x="7166644" y="4225652"/>
            <a:ext cx="2448272" cy="1338828"/>
          </a:xfrm>
          <a:prstGeom prst="rect">
            <a:avLst/>
          </a:prstGeom>
        </p:spPr>
        <p:txBody>
          <a:bodyPr wrap="square">
            <a:spAutoFit/>
          </a:bodyPr>
          <a:lstStyle/>
          <a:p>
            <a:pPr>
              <a:spcBef>
                <a:spcPct val="50000"/>
              </a:spcBef>
            </a:pPr>
            <a:r>
              <a:rPr lang="ru-RU" b="1" dirty="0" smtClean="0">
                <a:latin typeface="Times New Roman" pitchFamily="18" charset="0"/>
              </a:rPr>
              <a:t>Борис Моисеевич Слуцкий </a:t>
            </a:r>
          </a:p>
          <a:p>
            <a:pPr>
              <a:spcBef>
                <a:spcPct val="50000"/>
              </a:spcBef>
            </a:pPr>
            <a:r>
              <a:rPr lang="ru-RU" b="1" dirty="0" smtClean="0">
                <a:latin typeface="Times New Roman" pitchFamily="18" charset="0"/>
              </a:rPr>
              <a:t>(2016- по настоящее время</a:t>
            </a:r>
            <a:endParaRPr lang="ru-RU" dirty="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39738" y="1223963"/>
            <a:ext cx="1968500" cy="579437"/>
          </a:xfrm>
          <a:prstGeom prst="rect">
            <a:avLst/>
          </a:prstGeom>
          <a:noFill/>
          <a:ln w="9525">
            <a:noFill/>
            <a:miter lim="800000"/>
            <a:headEnd/>
            <a:tailEnd/>
          </a:ln>
          <a:effectLst/>
        </p:spPr>
        <p:txBody>
          <a:bodyPr wrap="none">
            <a:spAutoFit/>
          </a:bodyPr>
          <a:lstStyle/>
          <a:p>
            <a:r>
              <a:rPr lang="ru-RU" sz="3200"/>
              <a:t>Читатели</a:t>
            </a:r>
          </a:p>
        </p:txBody>
      </p:sp>
      <p:sp>
        <p:nvSpPr>
          <p:cNvPr id="38915" name="Text Box 3"/>
          <p:cNvSpPr txBox="1">
            <a:spLocks noChangeArrowheads="1"/>
          </p:cNvSpPr>
          <p:nvPr/>
        </p:nvSpPr>
        <p:spPr bwMode="auto">
          <a:xfrm>
            <a:off x="520700" y="1993900"/>
            <a:ext cx="5035550" cy="3113088"/>
          </a:xfrm>
          <a:prstGeom prst="rect">
            <a:avLst/>
          </a:prstGeom>
          <a:noFill/>
          <a:ln w="9525">
            <a:noFill/>
            <a:miter lim="800000"/>
            <a:headEnd/>
            <a:tailEnd/>
          </a:ln>
          <a:effectLst/>
        </p:spPr>
        <p:txBody>
          <a:bodyPr>
            <a:spAutoFit/>
          </a:bodyPr>
          <a:lstStyle/>
          <a:p>
            <a:pPr>
              <a:spcBef>
                <a:spcPct val="50000"/>
              </a:spcBef>
            </a:pPr>
            <a:r>
              <a:rPr lang="ru-RU">
                <a:latin typeface="Times New Roman" pitchFamily="18" charset="0"/>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a:t>
            </a:r>
            <a:r>
              <a:rPr lang="ru-RU" b="1">
                <a:latin typeface="Times New Roman" pitchFamily="18" charset="0"/>
              </a:rPr>
              <a:t>lorem ipsum</a:t>
            </a:r>
            <a:r>
              <a:rPr lang="ru-RU">
                <a:latin typeface="Times New Roman" pitchFamily="18" charset="0"/>
              </a:rPr>
              <a:t>, quia </a:t>
            </a:r>
            <a:r>
              <a:rPr lang="ru-RU" b="1">
                <a:latin typeface="Times New Roman" pitchFamily="18" charset="0"/>
              </a:rPr>
              <a:t>dolor sit, amet, consectetur, adipisci</a:t>
            </a:r>
            <a:r>
              <a:rPr lang="ru-RU">
                <a:latin typeface="Times New Roman" pitchFamily="18" charset="0"/>
              </a:rPr>
              <a:t> v</a:t>
            </a:r>
            <a:r>
              <a:rPr lang="ru-RU" b="1">
                <a:latin typeface="Times New Roman" pitchFamily="18" charset="0"/>
              </a:rPr>
              <a:t>elit, sed</a:t>
            </a:r>
            <a:r>
              <a:rPr lang="ru-RU">
                <a:latin typeface="Times New Roman" pitchFamily="18" charset="0"/>
              </a:rPr>
              <a:t> quia non numquam </a:t>
            </a:r>
            <a:r>
              <a:rPr lang="ru-RU" b="1">
                <a:latin typeface="Times New Roman" pitchFamily="18" charset="0"/>
              </a:rPr>
              <a:t>eius</a:t>
            </a:r>
            <a:r>
              <a:rPr lang="ru-RU">
                <a:latin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1273</TotalTime>
  <Words>689</Words>
  <Application>Microsoft Office PowerPoint</Application>
  <PresentationFormat>Произвольный</PresentationFormat>
  <Paragraphs>126</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mamchenko</dc:creator>
  <cp:lastModifiedBy>user</cp:lastModifiedBy>
  <cp:revision>295</cp:revision>
  <dcterms:created xsi:type="dcterms:W3CDTF">2019-01-15T10:23:38Z</dcterms:created>
  <dcterms:modified xsi:type="dcterms:W3CDTF">2019-01-23T04:17:16Z</dcterms:modified>
</cp:coreProperties>
</file>